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8" r:id="rId3"/>
    <p:sldId id="285" r:id="rId4"/>
    <p:sldId id="286" r:id="rId5"/>
    <p:sldId id="287" r:id="rId6"/>
    <p:sldId id="288" r:id="rId7"/>
    <p:sldId id="289" r:id="rId8"/>
    <p:sldId id="259" r:id="rId9"/>
    <p:sldId id="260" r:id="rId10"/>
    <p:sldId id="290" r:id="rId11"/>
    <p:sldId id="263" r:id="rId12"/>
    <p:sldId id="261" r:id="rId13"/>
    <p:sldId id="264" r:id="rId14"/>
    <p:sldId id="267" r:id="rId15"/>
    <p:sldId id="266" r:id="rId16"/>
    <p:sldId id="268" r:id="rId17"/>
    <p:sldId id="269" r:id="rId18"/>
    <p:sldId id="291" r:id="rId19"/>
    <p:sldId id="270" r:id="rId20"/>
    <p:sldId id="271" r:id="rId21"/>
    <p:sldId id="272" r:id="rId22"/>
    <p:sldId id="273" r:id="rId23"/>
    <p:sldId id="276" r:id="rId24"/>
    <p:sldId id="274" r:id="rId25"/>
    <p:sldId id="262" r:id="rId26"/>
    <p:sldId id="282" r:id="rId27"/>
    <p:sldId id="294" r:id="rId28"/>
    <p:sldId id="296" r:id="rId29"/>
    <p:sldId id="295" r:id="rId30"/>
    <p:sldId id="293" r:id="rId31"/>
    <p:sldId id="277" r:id="rId32"/>
    <p:sldId id="281" r:id="rId33"/>
    <p:sldId id="284" r:id="rId34"/>
    <p:sldId id="283" r:id="rId35"/>
    <p:sldId id="278" r:id="rId36"/>
    <p:sldId id="275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7" autoAdjust="0"/>
    <p:restoredTop sz="82626" autoAdjust="0"/>
  </p:normalViewPr>
  <p:slideViewPr>
    <p:cSldViewPr snapToGrid="0" snapToObjects="1">
      <p:cViewPr varScale="1">
        <p:scale>
          <a:sx n="56" d="100"/>
          <a:sy n="56" d="100"/>
        </p:scale>
        <p:origin x="144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3.png>
</file>

<file path=ppt/media/image17.png>
</file>

<file path=ppt/media/image19.png>
</file>

<file path=ppt/media/image20.png>
</file>

<file path=ppt/media/image21.png>
</file>

<file path=ppt/media/image22.png>
</file>

<file path=ppt/media/image23.gif>
</file>

<file path=ppt/media/image26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BACB7F-3B79-F747-89AB-A40EC450FE49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D0B51E-5BC0-4141-84B5-342B005F8A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282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 Plato had identified</a:t>
            </a:r>
            <a:r>
              <a:rPr lang="en-US" baseline="0" dirty="0"/>
              <a:t>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13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probability of generalization will fall off exponentially with the distance measured by one of two particular metrics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89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camel</a:t>
            </a:r>
            <a:r>
              <a:rPr lang="en-US" baseline="0" dirty="0"/>
              <a:t> </a:t>
            </a:r>
            <a:r>
              <a:rPr lang="en-US" dirty="0"/>
              <a:t>is more similar to a horse than a horse is to</a:t>
            </a:r>
            <a:r>
              <a:rPr lang="en-US" baseline="0" dirty="0"/>
              <a:t> a camel</a:t>
            </a:r>
          </a:p>
          <a:p>
            <a:endParaRPr lang="en-US" baseline="0" dirty="0"/>
          </a:p>
          <a:p>
            <a:r>
              <a:rPr lang="en-US" baseline="0" dirty="0" err="1"/>
              <a:t>Lightbulb</a:t>
            </a:r>
            <a:r>
              <a:rPr lang="en-US" baseline="0" dirty="0"/>
              <a:t> is similar to the moon, moon is similar to a soccer ball, but a </a:t>
            </a:r>
            <a:r>
              <a:rPr lang="en-US" baseline="0" dirty="0" err="1"/>
              <a:t>lightbulb</a:t>
            </a:r>
            <a:r>
              <a:rPr lang="en-US" baseline="0" dirty="0"/>
              <a:t> is not similar to a soccer ball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66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Similarity increases with the measure of the common features and decreases</a:t>
            </a:r>
            <a:r>
              <a:rPr lang="en-US" baseline="0" dirty="0"/>
              <a:t> with the measure of distinctive features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682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032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130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learner</a:t>
            </a:r>
            <a:r>
              <a:rPr lang="en-US" dirty="0"/>
              <a:t> is any function which</a:t>
            </a:r>
            <a:r>
              <a:rPr lang="en-US" baseline="0" dirty="0"/>
              <a:t> maps a </a:t>
            </a:r>
            <a:r>
              <a:rPr lang="en-US" dirty="0"/>
              <a:t>ﬁnite set of observed sentences</a:t>
            </a:r>
            <a:r>
              <a:rPr lang="en-US" baseline="0" dirty="0"/>
              <a:t> </a:t>
            </a:r>
            <a:r>
              <a:rPr lang="en-US" dirty="0"/>
              <a:t>to a target language</a:t>
            </a:r>
          </a:p>
          <a:p>
            <a:r>
              <a:rPr lang="en-US" dirty="0"/>
              <a:t>Given a collection of languages, C, a learner </a:t>
            </a:r>
            <a:r>
              <a:rPr lang="en-US" b="1" dirty="0"/>
              <a:t>learns</a:t>
            </a:r>
            <a:r>
              <a:rPr lang="en-US" dirty="0"/>
              <a:t> C</a:t>
            </a:r>
            <a:r>
              <a:rPr lang="en-US" baseline="0" dirty="0"/>
              <a:t> </a:t>
            </a:r>
            <a:r>
              <a:rPr lang="en-US" dirty="0"/>
              <a:t>IFF she can distinguish</a:t>
            </a:r>
            <a:r>
              <a:rPr lang="en-US" baseline="0" dirty="0"/>
              <a:t> </a:t>
            </a:r>
            <a:r>
              <a:rPr lang="en-US" u="sng" dirty="0"/>
              <a:t>every language in C</a:t>
            </a:r>
            <a:endParaRPr lang="en-US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021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note that each language L_{n} in this class is a proper subset of language L_{n+1}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15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note that each language L_{n} in this class is a proper subset of language L_{n+1}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15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answer</a:t>
            </a:r>
            <a:r>
              <a:rPr lang="en-US" baseline="0" dirty="0"/>
              <a:t> is no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64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Recall that the languages in the Chomsky</a:t>
            </a:r>
            <a:r>
              <a:rPr lang="en-US" baseline="0" dirty="0"/>
              <a:t> hierarchy are nested – that is, each superordinate level contains the levels below it as a special case.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581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Gold’s theorem arises from the relationship </a:t>
            </a:r>
            <a:r>
              <a:rPr lang="en-US" i="1" dirty="0"/>
              <a:t>between</a:t>
            </a:r>
            <a:r>
              <a:rPr lang="en-US" dirty="0"/>
              <a:t> languages in a class rather than the complexity </a:t>
            </a:r>
            <a:r>
              <a:rPr lang="en-US" i="1" dirty="0"/>
              <a:t>within</a:t>
            </a:r>
            <a:r>
              <a:rPr lang="en-US" dirty="0"/>
              <a:t> particular languages</a:t>
            </a:r>
          </a:p>
          <a:p>
            <a:pPr marL="228600" indent="-228600">
              <a:buAutoNum type="arabicPeriod"/>
            </a:pPr>
            <a:r>
              <a:rPr lang="en-US" dirty="0"/>
              <a:t>Gold’s result applies to </a:t>
            </a:r>
            <a:r>
              <a:rPr lang="en-US" i="1" dirty="0"/>
              <a:t>all</a:t>
            </a:r>
            <a:r>
              <a:rPr lang="en-US" i="0" dirty="0"/>
              <a:t> learners (so long as they meet the definition in the problem statement).</a:t>
            </a:r>
            <a:endParaRPr lang="en-US" dirty="0"/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0B51E-5BC0-4141-84B5-342B005F8A5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42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2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235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1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856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404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78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61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96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0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209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34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87A02-C8B7-DD44-9E16-565D1AA647DA}" type="datetimeFigureOut">
              <a:rPr lang="en-US" smtClean="0"/>
              <a:t>9/25/2016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7033B-1E18-0A4D-B360-3A77FBA1F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115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1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notesSlide" Target="../notesSlides/notesSlide10.xml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png"/><Relationship Id="rId5" Type="http://schemas.openxmlformats.org/officeDocument/2006/relationships/image" Target="../media/image16.emf"/><Relationship Id="rId4" Type="http://schemas.openxmlformats.org/officeDocument/2006/relationships/image" Target="../media/image15.emf"/><Relationship Id="rId9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0.png"/><Relationship Id="rId10" Type="http://schemas.openxmlformats.org/officeDocument/2006/relationships/image" Target="../media/image23.gif"/><Relationship Id="rId4" Type="http://schemas.microsoft.com/office/2007/relationships/hdphoto" Target="../media/hdphoto2.wdp"/><Relationship Id="rId9" Type="http://schemas.openxmlformats.org/officeDocument/2006/relationships/image" Target="../media/image22.png"/></Relationships>
</file>

<file path=ppt/slides/_rels/slide35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26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oleObject" Target="../embeddings/oleObject6.bin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2848" y="157040"/>
            <a:ext cx="8606692" cy="147002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 Neue"/>
                <a:cs typeface="Helvetica Neue"/>
              </a:rPr>
              <a:t>Computational Models of Cognition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1863" y="5400429"/>
            <a:ext cx="6930044" cy="17526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Helvetica Neue"/>
                <a:cs typeface="Helvetica Neue"/>
              </a:rPr>
              <a:t>Week 5</a:t>
            </a:r>
          </a:p>
        </p:txBody>
      </p:sp>
      <p:pic>
        <p:nvPicPr>
          <p:cNvPr id="6" name="Picture 5" descr="look_it_u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1456" y="2383874"/>
            <a:ext cx="2960221" cy="228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812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600.465 - Intro to NLP - J. Eisner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90B906-BE7E-4D4E-B70A-77C83634DE4E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423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Gold’s Theorem (1967)</a:t>
            </a:r>
          </a:p>
        </p:txBody>
      </p:sp>
      <p:sp>
        <p:nvSpPr>
          <p:cNvPr id="423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3048000"/>
            <a:ext cx="8178800" cy="3276600"/>
          </a:xfrm>
          <a:noFill/>
          <a:ln/>
        </p:spPr>
        <p:txBody>
          <a:bodyPr/>
          <a:lstStyle/>
          <a:p>
            <a:r>
              <a:rPr lang="en-US" altLang="en-US">
                <a:solidFill>
                  <a:srgbClr val="FF0000"/>
                </a:solidFill>
              </a:rPr>
              <a:t>Children listen to language</a:t>
            </a:r>
          </a:p>
          <a:p>
            <a:r>
              <a:rPr lang="en-US" altLang="en-US"/>
              <a:t>Children are corrected??</a:t>
            </a:r>
          </a:p>
          <a:p>
            <a:r>
              <a:rPr lang="en-US" altLang="en-US">
                <a:solidFill>
                  <a:srgbClr val="FF0000"/>
                </a:solidFill>
              </a:rPr>
              <a:t>Children observe language in context</a:t>
            </a:r>
          </a:p>
          <a:p>
            <a:r>
              <a:rPr lang="en-US" altLang="en-US"/>
              <a:t>Children observe frequencies of language</a:t>
            </a:r>
          </a:p>
        </p:txBody>
      </p:sp>
      <p:sp>
        <p:nvSpPr>
          <p:cNvPr id="423940" name="Text Box 4"/>
          <p:cNvSpPr txBox="1">
            <a:spLocks noChangeArrowheads="1"/>
          </p:cNvSpPr>
          <p:nvPr/>
        </p:nvSpPr>
        <p:spPr bwMode="auto">
          <a:xfrm>
            <a:off x="381000" y="1447800"/>
            <a:ext cx="8077200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2800" b="1">
                <a:solidFill>
                  <a:srgbClr val="3399FF"/>
                </a:solidFill>
                <a:latin typeface="Times New Roman" panose="02020603050405020304" pitchFamily="18" charset="0"/>
              </a:rPr>
              <a:t>a simple negative result along these lines:</a:t>
            </a:r>
            <a:br>
              <a:rPr lang="en-US" altLang="en-US" sz="2800" b="1">
                <a:solidFill>
                  <a:srgbClr val="3399FF"/>
                </a:solidFill>
                <a:latin typeface="Times New Roman" panose="02020603050405020304" pitchFamily="18" charset="0"/>
              </a:rPr>
            </a:br>
            <a:r>
              <a:rPr lang="en-US" altLang="en-US" sz="2800">
                <a:solidFill>
                  <a:srgbClr val="3399FF"/>
                </a:solidFill>
                <a:latin typeface="Times New Roman" panose="02020603050405020304" pitchFamily="18" charset="0"/>
              </a:rPr>
              <a:t>kids (or computers) can’t learn much</a:t>
            </a:r>
          </a:p>
          <a:p>
            <a:pPr algn="l"/>
            <a:r>
              <a:rPr lang="en-US" altLang="en-US" sz="2800">
                <a:solidFill>
                  <a:srgbClr val="3399FF"/>
                </a:solidFill>
                <a:latin typeface="Times New Roman" panose="02020603050405020304" pitchFamily="18" charset="0"/>
              </a:rPr>
              <a:t>without supervision, inborn knowledge, or statistics</a:t>
            </a:r>
          </a:p>
        </p:txBody>
      </p:sp>
    </p:spTree>
    <p:extLst>
      <p:ext uri="{BB962C8B-B14F-4D97-AF65-F5344CB8AC3E}">
        <p14:creationId xmlns:p14="http://schemas.microsoft.com/office/powerpoint/2010/main" val="4098275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Helvetica Neue"/>
                <a:cs typeface="Helvetica Neue"/>
              </a:rPr>
              <a:t>Language Identiﬁcation in the Limit</a:t>
            </a:r>
            <a:br>
              <a:rPr lang="en-US" sz="3600" b="1" dirty="0">
                <a:latin typeface="Helvetica Neue"/>
                <a:cs typeface="Helvetica Neue"/>
              </a:rPr>
            </a:br>
            <a:r>
              <a:rPr lang="en-US" sz="2800" dirty="0">
                <a:latin typeface="Helvetica Neue"/>
                <a:cs typeface="Helvetica Neue"/>
              </a:rPr>
              <a:t>A drama in 3 acts</a:t>
            </a:r>
            <a:endParaRPr lang="en-US" sz="2800" dirty="0"/>
          </a:p>
        </p:txBody>
      </p:sp>
      <p:pic>
        <p:nvPicPr>
          <p:cNvPr id="5" name="Picture 4" descr="villain.jpg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27" b="98049" l="0" r="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6583" y="1980599"/>
            <a:ext cx="2487204" cy="3399179"/>
          </a:xfrm>
          <a:prstGeom prst="rect">
            <a:avLst/>
          </a:prstGeom>
        </p:spPr>
      </p:pic>
      <p:pic>
        <p:nvPicPr>
          <p:cNvPr id="6" name="Picture 5" descr="look_it_up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105" y="3090232"/>
            <a:ext cx="2960221" cy="22895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6024" y="5529467"/>
            <a:ext cx="20954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"/>
                <a:cs typeface="Helvetica Neue"/>
              </a:rPr>
              <a:t>The teacher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03081" y="5577553"/>
            <a:ext cx="19928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"/>
                <a:cs typeface="Helvetica Neue"/>
              </a:rPr>
              <a:t>The learner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70664" y="1258869"/>
            <a:ext cx="2873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with apologies to E. M. Gold</a:t>
            </a:r>
          </a:p>
        </p:txBody>
      </p:sp>
    </p:spTree>
    <p:extLst>
      <p:ext uri="{BB962C8B-B14F-4D97-AF65-F5344CB8AC3E}">
        <p14:creationId xmlns:p14="http://schemas.microsoft.com/office/powerpoint/2010/main" val="411322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/>
                <a:cs typeface="Helvetica Neue"/>
              </a:rPr>
              <a:t>Prologue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latin typeface="Helvetica Neue"/>
                <a:cs typeface="Helvetica Neue"/>
              </a:rPr>
              <a:t>Gold’s Theorem</a:t>
            </a:r>
            <a:r>
              <a:rPr lang="en-US" sz="2800" dirty="0">
                <a:latin typeface="Helvetica Neue"/>
                <a:cs typeface="Helvetica Neue"/>
              </a:rPr>
              <a:t>: A mathematical result about the </a:t>
            </a:r>
            <a:r>
              <a:rPr lang="en-US" sz="2800" dirty="0">
                <a:solidFill>
                  <a:srgbClr val="FF0000"/>
                </a:solidFill>
                <a:latin typeface="Helvetica Neue"/>
                <a:cs typeface="Helvetica Neue"/>
              </a:rPr>
              <a:t>learnability</a:t>
            </a:r>
            <a:r>
              <a:rPr lang="en-US" sz="2800" dirty="0">
                <a:latin typeface="Helvetica Neue"/>
                <a:cs typeface="Helvetica Neue"/>
              </a:rPr>
              <a:t> of formal </a:t>
            </a:r>
            <a:r>
              <a:rPr lang="en-US" sz="2800" dirty="0">
                <a:solidFill>
                  <a:srgbClr val="008000"/>
                </a:solidFill>
                <a:latin typeface="Helvetica Neue"/>
                <a:cs typeface="Helvetica Neue"/>
              </a:rPr>
              <a:t>language</a:t>
            </a:r>
            <a:r>
              <a:rPr lang="en-US" sz="2800" dirty="0">
                <a:latin typeface="Helvetica Neue"/>
                <a:cs typeface="Helvetica Neue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Helvetica Neue"/>
                <a:cs typeface="Helvetica Neue"/>
              </a:rPr>
              <a:t>classes</a:t>
            </a:r>
            <a:r>
              <a:rPr lang="en-US" sz="2800" dirty="0">
                <a:latin typeface="Helvetica Neue"/>
                <a:cs typeface="Helvetica Neue"/>
              </a:rPr>
              <a:t>.</a:t>
            </a:r>
          </a:p>
          <a:p>
            <a:pPr marL="0" indent="0">
              <a:buNone/>
            </a:pPr>
            <a:endParaRPr lang="en-US" sz="2800" dirty="0">
              <a:latin typeface="Helvetica Neue"/>
              <a:cs typeface="Helvetica Neue"/>
            </a:endParaRPr>
          </a:p>
          <a:p>
            <a:pPr marL="0" indent="0">
              <a:buNone/>
            </a:pPr>
            <a:r>
              <a:rPr lang="en-US" sz="2800" b="1" dirty="0">
                <a:latin typeface="Helvetica Neue"/>
                <a:cs typeface="Helvetica Neue"/>
              </a:rPr>
              <a:t>Formal Definitions</a:t>
            </a:r>
          </a:p>
          <a:p>
            <a:pPr marL="400050" lvl="1" indent="0">
              <a:buNone/>
            </a:pPr>
            <a:r>
              <a:rPr lang="en-US" sz="2400" i="1" dirty="0">
                <a:solidFill>
                  <a:srgbClr val="008000"/>
                </a:solidFill>
                <a:latin typeface="Helvetica Neue"/>
                <a:cs typeface="Helvetica Neue"/>
              </a:rPr>
              <a:t>Language</a:t>
            </a:r>
            <a:r>
              <a:rPr lang="en-US" sz="2400" dirty="0">
                <a:solidFill>
                  <a:srgbClr val="008000"/>
                </a:solidFill>
                <a:latin typeface="Helvetica Neue"/>
                <a:cs typeface="Helvetica Neue"/>
              </a:rPr>
              <a:t> </a:t>
            </a:r>
            <a:r>
              <a:rPr lang="en-US" sz="2400" dirty="0">
                <a:latin typeface="Helvetica Neue"/>
                <a:cs typeface="Helvetica Neue"/>
              </a:rPr>
              <a:t>:= the set of all the valid sentences of a language</a:t>
            </a:r>
          </a:p>
          <a:p>
            <a:pPr marL="400050" lvl="1" indent="0">
              <a:buNone/>
            </a:pPr>
            <a:r>
              <a:rPr lang="en-US" sz="2400" i="1" dirty="0">
                <a:solidFill>
                  <a:srgbClr val="0000FF"/>
                </a:solidFill>
                <a:latin typeface="Helvetica Neue"/>
                <a:cs typeface="Helvetica Neue"/>
              </a:rPr>
              <a:t>Language Class </a:t>
            </a:r>
            <a:r>
              <a:rPr lang="en-US" sz="2400" dirty="0">
                <a:latin typeface="Helvetica Neue"/>
                <a:cs typeface="Helvetica Neue"/>
              </a:rPr>
              <a:t>:= a set containing multiple languages</a:t>
            </a:r>
            <a:endParaRPr lang="en-US" sz="2400" b="1" dirty="0">
              <a:latin typeface="Helvetica Neue"/>
              <a:cs typeface="Helvetica Neue"/>
            </a:endParaRPr>
          </a:p>
          <a:p>
            <a:pPr marL="400050" lvl="1" indent="0">
              <a:buNone/>
            </a:pPr>
            <a:r>
              <a:rPr lang="en-US" sz="2400" i="1" dirty="0">
                <a:solidFill>
                  <a:srgbClr val="FF0000"/>
                </a:solidFill>
                <a:latin typeface="Helvetica Neue"/>
                <a:cs typeface="Helvetica Neue"/>
              </a:rPr>
              <a:t>Learning</a:t>
            </a:r>
            <a:r>
              <a:rPr lang="en-US" sz="2400" dirty="0">
                <a:solidFill>
                  <a:srgbClr val="FF0000"/>
                </a:solidFill>
                <a:latin typeface="Helvetica Neue"/>
                <a:cs typeface="Helvetica Neue"/>
              </a:rPr>
              <a:t> </a:t>
            </a:r>
            <a:r>
              <a:rPr lang="en-US" sz="2400" dirty="0">
                <a:latin typeface="Helvetica Neue"/>
                <a:cs typeface="Helvetica Neue"/>
              </a:rPr>
              <a:t>:= language identification in the limit. a point at which a learner</a:t>
            </a:r>
            <a:r>
              <a:rPr lang="ja-JP" altLang="en-US" sz="2400" dirty="0">
                <a:latin typeface="Helvetica Neue"/>
                <a:cs typeface="Helvetica Neue"/>
              </a:rPr>
              <a:t>’</a:t>
            </a:r>
            <a:r>
              <a:rPr lang="en-US" sz="2400" dirty="0">
                <a:latin typeface="Helvetica Neue"/>
                <a:cs typeface="Helvetica Neue"/>
              </a:rPr>
              <a:t>s hypothesis is correct </a:t>
            </a:r>
            <a:r>
              <a:rPr lang="en-US" sz="2400" u="sng" dirty="0">
                <a:latin typeface="Helvetica Neue"/>
                <a:cs typeface="Helvetica Neue"/>
              </a:rPr>
              <a:t>and</a:t>
            </a:r>
            <a:r>
              <a:rPr lang="en-US" sz="2400" dirty="0">
                <a:latin typeface="Helvetica Neue"/>
                <a:cs typeface="Helvetica Neue"/>
              </a:rPr>
              <a:t> never changes</a:t>
            </a:r>
          </a:p>
          <a:p>
            <a:pPr marL="0" indent="0">
              <a:buNone/>
            </a:pPr>
            <a:endParaRPr lang="en-US" sz="2800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71837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Act 1: Exposition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457200" y="1371600"/>
            <a:ext cx="8178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400" dirty="0">
                <a:latin typeface="Helvetica Neue"/>
                <a:cs typeface="Helvetica Neue"/>
              </a:rPr>
              <a:t>Teacher outputs a sentence</a:t>
            </a: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400" dirty="0">
                <a:latin typeface="Helvetica Neue"/>
                <a:cs typeface="Helvetica Neue"/>
              </a:rPr>
              <a:t>Learner attempts to guess what the teacher’s language is given the sentences they’ve seen so far</a:t>
            </a:r>
          </a:p>
          <a:p>
            <a:pPr marL="457200" indent="-457200">
              <a:lnSpc>
                <a:spcPct val="90000"/>
              </a:lnSpc>
              <a:buFont typeface="+mj-lt"/>
              <a:buAutoNum type="arabicPeriod"/>
            </a:pPr>
            <a:r>
              <a:rPr lang="en-US" sz="2400" dirty="0">
                <a:latin typeface="Helvetica Neue"/>
                <a:cs typeface="Helvetica Neue"/>
              </a:rPr>
              <a:t>Repeat</a:t>
            </a:r>
          </a:p>
          <a:p>
            <a:pPr>
              <a:lnSpc>
                <a:spcPct val="90000"/>
              </a:lnSpc>
            </a:pPr>
            <a:endParaRPr lang="en-US" sz="2400" dirty="0">
              <a:latin typeface="Helvetica Neue"/>
              <a:cs typeface="Helvetica Neue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Helvetica Neue"/>
                <a:cs typeface="Helvetica Neue"/>
              </a:rPr>
              <a:t>Assumption</a:t>
            </a:r>
            <a:r>
              <a:rPr lang="en-US" sz="2400" dirty="0">
                <a:solidFill>
                  <a:srgbClr val="000000"/>
                </a:solidFill>
                <a:latin typeface="Helvetica Neue"/>
                <a:cs typeface="Helvetica Neue"/>
              </a:rPr>
              <a:t> 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2000" dirty="0">
                <a:latin typeface="Helvetica Neue"/>
                <a:cs typeface="Helvetica Neue"/>
              </a:rPr>
              <a:t>The teacher’s </a:t>
            </a:r>
            <a:r>
              <a:rPr lang="en-US" sz="2000" u="sng" dirty="0">
                <a:latin typeface="Helvetica Neue"/>
                <a:cs typeface="Helvetica Neue"/>
              </a:rPr>
              <a:t>alphabet</a:t>
            </a:r>
            <a:r>
              <a:rPr lang="en-US" sz="2000" dirty="0">
                <a:latin typeface="Helvetica Neue"/>
                <a:cs typeface="Helvetica Neue"/>
              </a:rPr>
              <a:t> is finite.</a:t>
            </a:r>
            <a:endParaRPr lang="en-US" sz="2000" dirty="0">
              <a:solidFill>
                <a:srgbClr val="FF0000"/>
              </a:solidFill>
              <a:latin typeface="Helvetica Neue"/>
              <a:cs typeface="Helvetica Neue"/>
            </a:endParaRPr>
          </a:p>
          <a:p>
            <a:pPr>
              <a:lnSpc>
                <a:spcPct val="90000"/>
              </a:lnSpc>
            </a:pPr>
            <a:endParaRPr lang="en-US" sz="2400" dirty="0">
              <a:latin typeface="Helvetica Neue"/>
              <a:cs typeface="Helvetica Neue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400" b="1" dirty="0">
                <a:latin typeface="Helvetica Neue"/>
                <a:cs typeface="Helvetica Neue"/>
              </a:rPr>
              <a:t>Guarantees 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2000" dirty="0">
                <a:latin typeface="Helvetica Neue"/>
                <a:cs typeface="Helvetica Neue"/>
              </a:rPr>
              <a:t>The teacher’s language is in the set of hypotheses that the learner is considering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2000" dirty="0">
                <a:latin typeface="Helvetica Neue"/>
                <a:cs typeface="Helvetica Neue"/>
              </a:rPr>
              <a:t>Any sentence in the teacher’s language is </a:t>
            </a:r>
            <a:r>
              <a:rPr lang="en-US" sz="2000" i="1" dirty="0">
                <a:latin typeface="Helvetica Neue"/>
                <a:cs typeface="Helvetica Neue"/>
              </a:rPr>
              <a:t>eventually</a:t>
            </a:r>
            <a:r>
              <a:rPr lang="en-US" sz="2000" dirty="0">
                <a:latin typeface="Helvetica Neue"/>
                <a:cs typeface="Helvetica Neue"/>
              </a:rPr>
              <a:t> uttered by the teacher (even if there are infinitely many!)</a:t>
            </a:r>
          </a:p>
        </p:txBody>
      </p:sp>
    </p:spTree>
    <p:extLst>
      <p:ext uri="{BB962C8B-B14F-4D97-AF65-F5344CB8AC3E}">
        <p14:creationId xmlns:p14="http://schemas.microsoft.com/office/powerpoint/2010/main" val="1600880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illain.jpg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27" b="98049" l="0" r="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76149" y="3404744"/>
            <a:ext cx="2092417" cy="2859637"/>
          </a:xfrm>
          <a:prstGeom prst="rect">
            <a:avLst/>
          </a:prstGeom>
        </p:spPr>
      </p:pic>
      <p:pic>
        <p:nvPicPr>
          <p:cNvPr id="5" name="Picture 4" descr="look_it_up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739" y="4338248"/>
            <a:ext cx="2490354" cy="192613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6149" y="514601"/>
            <a:ext cx="4474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"/>
                <a:cs typeface="Helvetica Neue"/>
              </a:rPr>
              <a:t>Set of potential languages: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6583" y="1119244"/>
            <a:ext cx="6845230" cy="384330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>
          <a:xfrm>
            <a:off x="1146584" y="1728834"/>
            <a:ext cx="3386830" cy="1499499"/>
          </a:xfrm>
          <a:prstGeom prst="wedgeRoundRectCallout">
            <a:avLst>
              <a:gd name="adj1" fmla="val 4152"/>
              <a:gd name="adj2" fmla="val 93089"/>
              <a:gd name="adj3" fmla="val 16667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/>
          <p:cNvSpPr/>
          <p:nvPr/>
        </p:nvSpPr>
        <p:spPr>
          <a:xfrm>
            <a:off x="5027326" y="1728834"/>
            <a:ext cx="2964487" cy="1499499"/>
          </a:xfrm>
          <a:prstGeom prst="wedgeRoundRectCallout">
            <a:avLst>
              <a:gd name="adj1" fmla="val 11310"/>
              <a:gd name="adj2" fmla="val 115442"/>
              <a:gd name="adj3" fmla="val 16667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15478" y="1852322"/>
            <a:ext cx="4128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4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8525" y="6264381"/>
            <a:ext cx="2520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(Teacher’s language = L</a:t>
            </a:r>
            <a:r>
              <a:rPr lang="en-US" baseline="-25000" dirty="0"/>
              <a:t>8</a:t>
            </a:r>
            <a:r>
              <a:rPr lang="en-US" dirty="0"/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173085" y="1981813"/>
            <a:ext cx="8828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Helvetica Neue"/>
                <a:cs typeface="Helvetica Neue"/>
              </a:rPr>
              <a:t>L</a:t>
            </a:r>
            <a:r>
              <a:rPr lang="en-US" sz="4400" baseline="-25000" dirty="0">
                <a:latin typeface="Helvetica Neue"/>
                <a:cs typeface="Helvetica Neue"/>
              </a:rPr>
              <a:t>4</a:t>
            </a:r>
            <a:endParaRPr lang="en-US" sz="4400" dirty="0">
              <a:latin typeface="Helvetica Neue"/>
              <a:cs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49412" y="1852322"/>
            <a:ext cx="4128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2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62150" y="1852322"/>
            <a:ext cx="4128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7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73085" y="1977669"/>
            <a:ext cx="707544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 Neue"/>
                <a:cs typeface="Helvetica Neue"/>
              </a:rPr>
              <a:t>L</a:t>
            </a:r>
            <a:r>
              <a:rPr lang="en-US" sz="4400" baseline="-25000" dirty="0">
                <a:latin typeface="Helvetica Neue"/>
                <a:cs typeface="Helvetica Neue"/>
              </a:rPr>
              <a:t>7</a:t>
            </a:r>
            <a:endParaRPr lang="en-US" dirty="0">
              <a:latin typeface="Helvetica Neue"/>
              <a:cs typeface="Helvetica Neue"/>
            </a:endParaRPr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313725" y="1851189"/>
            <a:ext cx="4128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8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173085" y="1981814"/>
            <a:ext cx="7075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 Neue"/>
                <a:cs typeface="Helvetica Neue"/>
              </a:rPr>
              <a:t>L</a:t>
            </a:r>
            <a:r>
              <a:rPr lang="en-US" sz="4400" baseline="-25000" dirty="0">
                <a:latin typeface="Helvetica Neue"/>
                <a:cs typeface="Helvetica Neue"/>
              </a:rPr>
              <a:t>8</a:t>
            </a:r>
            <a:endParaRPr lang="en-US" dirty="0">
              <a:latin typeface="Helvetica Neue"/>
              <a:cs typeface="Helvetica Neue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4087" y="1849296"/>
            <a:ext cx="4128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6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15478" y="2439333"/>
            <a:ext cx="4128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3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14132" y="2405943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…</a:t>
            </a:r>
            <a:endParaRPr lang="en-US" sz="2000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867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2" grpId="0"/>
      <p:bldP spid="3" grpId="0"/>
      <p:bldP spid="3" grpId="1"/>
      <p:bldP spid="3" grpId="2"/>
      <p:bldP spid="3" grpId="3"/>
      <p:bldP spid="13" grpId="0"/>
      <p:bldP spid="14" grpId="1"/>
      <p:bldP spid="6" grpId="0"/>
      <p:bldP spid="6" grpId="1"/>
      <p:bldP spid="15" grpId="0"/>
      <p:bldP spid="16" grpId="0"/>
      <p:bldP spid="16" grpId="1"/>
      <p:bldP spid="16" grpId="2"/>
      <p:bldP spid="16" grpId="3"/>
      <p:bldP spid="16" grpId="4"/>
      <p:bldP spid="17" grpId="0"/>
      <p:bldP spid="18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Act 1: Exposition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Helvetica Neue"/>
                <a:cs typeface="Helvetica Neue"/>
              </a:rPr>
              <a:t>Extrapolating from our example, we can show that </a:t>
            </a:r>
            <a:r>
              <a:rPr lang="en-US" u="sng" dirty="0">
                <a:latin typeface="Helvetica Neue"/>
                <a:cs typeface="Helvetica Neue"/>
              </a:rPr>
              <a:t>any</a:t>
            </a:r>
            <a:r>
              <a:rPr lang="en-US" dirty="0">
                <a:latin typeface="Helvetica Neue"/>
                <a:cs typeface="Helvetica Neue"/>
              </a:rPr>
              <a:t> language class consisting solely of finite languages* will be identifiable in the limit</a:t>
            </a:r>
          </a:p>
          <a:p>
            <a:pPr marL="400050" lvl="1" indent="0">
              <a:buNone/>
            </a:pPr>
            <a:r>
              <a:rPr lang="en-US" dirty="0">
                <a:latin typeface="Helvetica Neue"/>
                <a:cs typeface="Helvetica Neue"/>
              </a:rPr>
              <a:t>e.g.,                                           is learnable for all finite </a:t>
            </a:r>
            <a:r>
              <a:rPr lang="en-US" i="1" dirty="0">
                <a:latin typeface="Helvetica Neue"/>
                <a:cs typeface="Helvetica Neue"/>
              </a:rPr>
              <a:t>n</a:t>
            </a:r>
            <a:endParaRPr lang="en-US" sz="3200" b="1" dirty="0">
              <a:latin typeface="Helvetica Neue"/>
              <a:cs typeface="Helvetica Neu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80868" y="6214369"/>
            <a:ext cx="5302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languages consisting of a finite number of sentences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8148" y="3771688"/>
            <a:ext cx="3899486" cy="35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15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Act 2: Crisis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Helvetica Neue"/>
                <a:cs typeface="Helvetica Neue"/>
              </a:rPr>
              <a:t>Introducing infinity</a:t>
            </a:r>
            <a:endParaRPr lang="en-US" dirty="0">
              <a:latin typeface="Helvetica Neue"/>
              <a:cs typeface="Helvetica Neue"/>
            </a:endParaRPr>
          </a:p>
          <a:p>
            <a:pPr marL="0" indent="0">
              <a:buNone/>
            </a:pPr>
            <a:r>
              <a:rPr lang="en-US" dirty="0">
                <a:latin typeface="Helvetica Neue"/>
                <a:cs typeface="Helvetica Neue"/>
              </a:rPr>
              <a:t>Define a new language class:</a:t>
            </a:r>
          </a:p>
          <a:p>
            <a:pPr marL="0" indent="0">
              <a:buNone/>
            </a:pPr>
            <a:endParaRPr lang="en-US" dirty="0">
              <a:latin typeface="Helvetica Neue"/>
              <a:cs typeface="Helvetica Neue"/>
            </a:endParaRPr>
          </a:p>
          <a:p>
            <a:pPr marL="0" indent="0">
              <a:buNone/>
            </a:pPr>
            <a:endParaRPr lang="en-US" dirty="0">
              <a:latin typeface="Helvetica Neue"/>
              <a:cs typeface="Helvetica Neue"/>
            </a:endParaRPr>
          </a:p>
          <a:p>
            <a:pPr marL="0" indent="0">
              <a:buNone/>
            </a:pPr>
            <a:r>
              <a:rPr lang="en-US" dirty="0">
                <a:latin typeface="Helvetica Neue"/>
                <a:cs typeface="Helvetica Neue"/>
              </a:rPr>
              <a:t>Where        contains every sentence in       for all finite </a:t>
            </a:r>
            <a:r>
              <a:rPr lang="en-US" i="1" dirty="0">
                <a:latin typeface="Helvetica Neue"/>
                <a:cs typeface="Helvetica Neue"/>
              </a:rPr>
              <a:t>n</a:t>
            </a:r>
            <a:r>
              <a:rPr lang="en-US" dirty="0">
                <a:latin typeface="Helvetica Neue"/>
                <a:cs typeface="Helvetica Neue"/>
              </a:rPr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243" y="3102829"/>
            <a:ext cx="5942566" cy="5149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3136" y="4040085"/>
            <a:ext cx="635000" cy="393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6877" y="4057726"/>
            <a:ext cx="508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5566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illain.jpg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27" b="98049" l="0" r="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76149" y="3404744"/>
            <a:ext cx="2092417" cy="2859637"/>
          </a:xfrm>
          <a:prstGeom prst="rect">
            <a:avLst/>
          </a:prstGeom>
        </p:spPr>
      </p:pic>
      <p:pic>
        <p:nvPicPr>
          <p:cNvPr id="5" name="Picture 4" descr="look_it_up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739" y="4338248"/>
            <a:ext cx="2490354" cy="192613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76149" y="514601"/>
            <a:ext cx="44740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"/>
                <a:cs typeface="Helvetica Neue"/>
              </a:rPr>
              <a:t>Set of potential languages: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1146584" y="1728834"/>
            <a:ext cx="3386830" cy="1499499"/>
          </a:xfrm>
          <a:prstGeom prst="wedgeRoundRectCallout">
            <a:avLst>
              <a:gd name="adj1" fmla="val 4152"/>
              <a:gd name="adj2" fmla="val 93089"/>
              <a:gd name="adj3" fmla="val 16667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/>
          <p:cNvSpPr/>
          <p:nvPr/>
        </p:nvSpPr>
        <p:spPr>
          <a:xfrm>
            <a:off x="5027326" y="1728834"/>
            <a:ext cx="2964487" cy="1499499"/>
          </a:xfrm>
          <a:prstGeom prst="wedgeRoundRectCallout">
            <a:avLst>
              <a:gd name="adj1" fmla="val 11310"/>
              <a:gd name="adj2" fmla="val 115442"/>
              <a:gd name="adj3" fmla="val 16667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15478" y="1852322"/>
            <a:ext cx="6409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50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943765" y="1981813"/>
            <a:ext cx="12179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Helvetica Neue"/>
                <a:cs typeface="Helvetica Neue"/>
              </a:rPr>
              <a:t>L</a:t>
            </a:r>
            <a:r>
              <a:rPr lang="en-US" sz="4400" baseline="-25000" dirty="0">
                <a:latin typeface="Helvetica Neue"/>
                <a:cs typeface="Helvetica Neue"/>
              </a:rPr>
              <a:t>50</a:t>
            </a:r>
            <a:endParaRPr lang="en-US" sz="4400" dirty="0">
              <a:latin typeface="Helvetica Neue"/>
              <a:cs typeface="Helvetica Neue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19972" y="1852322"/>
            <a:ext cx="4128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2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68110" y="1852322"/>
            <a:ext cx="86916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754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13725" y="1851189"/>
            <a:ext cx="109732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1800</a:t>
            </a:r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52841" y="2405943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 Neue"/>
                <a:cs typeface="Helvetica Neue"/>
              </a:rPr>
              <a:t>…</a:t>
            </a:r>
            <a:endParaRPr lang="en-US" sz="2000" dirty="0">
              <a:latin typeface="Helvetica Neue"/>
              <a:cs typeface="Helvetica Neue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0444" y="1109461"/>
            <a:ext cx="4712426" cy="40833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944904" y="1981813"/>
            <a:ext cx="12179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Helvetica Neue"/>
                <a:cs typeface="Helvetica Neue"/>
              </a:rPr>
              <a:t>L</a:t>
            </a:r>
            <a:r>
              <a:rPr lang="en-US" sz="4400" baseline="-25000" dirty="0">
                <a:latin typeface="Helvetica Neue"/>
                <a:cs typeface="Helvetica Neue"/>
              </a:rPr>
              <a:t>754</a:t>
            </a:r>
            <a:endParaRPr lang="en-US" sz="4400" dirty="0">
              <a:latin typeface="Helvetica Neue"/>
              <a:cs typeface="Helvetica Neue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943765" y="1995302"/>
            <a:ext cx="154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Helvetica Neue"/>
                <a:cs typeface="Helvetica Neue"/>
              </a:rPr>
              <a:t>L</a:t>
            </a:r>
            <a:r>
              <a:rPr lang="en-US" sz="4400" baseline="-25000" dirty="0">
                <a:latin typeface="Helvetica Neue"/>
                <a:cs typeface="Helvetica Neue"/>
              </a:rPr>
              <a:t>1800</a:t>
            </a:r>
            <a:endParaRPr lang="en-US" sz="4400" dirty="0">
              <a:latin typeface="Helvetica Neue"/>
              <a:cs typeface="Helvetica Neue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922050" y="1981396"/>
            <a:ext cx="1540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Helvetica Neue"/>
                <a:cs typeface="Helvetica Neue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1270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3" grpId="0"/>
      <p:bldP spid="3" grpId="1"/>
      <p:bldP spid="3" grpId="2"/>
      <p:bldP spid="3" grpId="3"/>
      <p:bldP spid="13" grpId="0"/>
      <p:bldP spid="14" grpId="0"/>
      <p:bldP spid="15" grpId="0"/>
      <p:bldP spid="19" grpId="0"/>
      <p:bldP spid="22" grpId="0"/>
      <p:bldP spid="22" grpId="1"/>
      <p:bldP spid="23" grpId="0"/>
      <p:bldP spid="23" grpId="1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 2: Crisis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Remember our definition of learning</a:t>
            </a:r>
          </a:p>
          <a:p>
            <a:r>
              <a:rPr lang="en-US" i="1" dirty="0">
                <a:solidFill>
                  <a:srgbClr val="FF0000"/>
                </a:solidFill>
                <a:latin typeface="Helvetica Neue"/>
                <a:cs typeface="Helvetica Neue"/>
              </a:rPr>
              <a:t>Learning</a:t>
            </a:r>
            <a:r>
              <a:rPr lang="en-US" dirty="0">
                <a:solidFill>
                  <a:srgbClr val="FF0000"/>
                </a:solidFill>
                <a:latin typeface="Helvetica Neue"/>
                <a:cs typeface="Helvetica Neue"/>
              </a:rPr>
              <a:t> </a:t>
            </a:r>
            <a:r>
              <a:rPr lang="en-US" dirty="0">
                <a:latin typeface="Helvetica Neue"/>
                <a:cs typeface="Helvetica Neue"/>
              </a:rPr>
              <a:t>:= language identification in the limit. a point at which a learner</a:t>
            </a:r>
            <a:r>
              <a:rPr lang="ja-JP" altLang="en-US" dirty="0">
                <a:latin typeface="Helvetica Neue"/>
                <a:cs typeface="Helvetica Neue"/>
              </a:rPr>
              <a:t>’</a:t>
            </a:r>
            <a:r>
              <a:rPr lang="en-US" dirty="0">
                <a:latin typeface="Helvetica Neue"/>
                <a:cs typeface="Helvetica Neue"/>
              </a:rPr>
              <a:t>s hypothesis is correct </a:t>
            </a:r>
            <a:r>
              <a:rPr lang="en-US" u="sng" dirty="0">
                <a:latin typeface="Helvetica Neue"/>
                <a:cs typeface="Helvetica Neue"/>
              </a:rPr>
              <a:t>and</a:t>
            </a:r>
            <a:r>
              <a:rPr lang="en-US" dirty="0">
                <a:latin typeface="Helvetica Neue"/>
                <a:cs typeface="Helvetica Neue"/>
              </a:rPr>
              <a:t> never changes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964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Act 2: Crisis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Helvetica Neue"/>
                <a:cs typeface="Helvetica Neue"/>
              </a:rPr>
              <a:t>Does there exist a learner that is able to correctly distinguish between the languages in the class</a:t>
            </a:r>
          </a:p>
          <a:p>
            <a:pPr marL="0" indent="0">
              <a:buNone/>
            </a:pPr>
            <a:endParaRPr lang="en-US" dirty="0">
              <a:latin typeface="Helvetica Neue"/>
              <a:cs typeface="Helvetica Neue"/>
            </a:endParaRPr>
          </a:p>
          <a:p>
            <a:pPr marL="0" indent="0">
              <a:buNone/>
            </a:pPr>
            <a:endParaRPr lang="en-US" dirty="0">
              <a:latin typeface="Helvetica Neue"/>
              <a:cs typeface="Helvetica Neue"/>
            </a:endParaRPr>
          </a:p>
          <a:p>
            <a:pPr marL="0" indent="0">
              <a:buNone/>
            </a:pPr>
            <a:r>
              <a:rPr lang="en-US" dirty="0">
                <a:latin typeface="Helvetica Neue"/>
                <a:cs typeface="Helvetica Neue"/>
              </a:rPr>
              <a:t>in the limit? </a:t>
            </a:r>
          </a:p>
          <a:p>
            <a:pPr lvl="1"/>
            <a:r>
              <a:rPr lang="en-US" dirty="0">
                <a:latin typeface="Helvetica Neue"/>
                <a:cs typeface="Helvetica Neue"/>
              </a:rPr>
              <a:t>If yes, what should their strategy be? </a:t>
            </a:r>
          </a:p>
          <a:p>
            <a:pPr lvl="1"/>
            <a:r>
              <a:rPr lang="en-US" dirty="0">
                <a:latin typeface="Helvetica Neue"/>
                <a:cs typeface="Helvetica Neue"/>
              </a:rPr>
              <a:t>If no, why not?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7243" y="3501422"/>
            <a:ext cx="5942566" cy="51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90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/>
                <a:cs typeface="Helvetica Neue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Poverty of Stimulus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Gold’s theorem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Problem of induction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New riddle of induction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Similarity spaces and features</a:t>
            </a:r>
          </a:p>
        </p:txBody>
      </p:sp>
    </p:spTree>
    <p:extLst>
      <p:ext uri="{BB962C8B-B14F-4D97-AF65-F5344CB8AC3E}">
        <p14:creationId xmlns:p14="http://schemas.microsoft.com/office/powerpoint/2010/main" val="748439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Act 3: Resolution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latin typeface="Helvetica Neue"/>
                <a:cs typeface="Helvetica Neue"/>
              </a:rPr>
              <a:t>Gold’s Theorem:</a:t>
            </a:r>
          </a:p>
          <a:p>
            <a:pPr marL="0" indent="0">
              <a:buNone/>
            </a:pPr>
            <a:r>
              <a:rPr lang="en-US" sz="2800" dirty="0">
                <a:latin typeface="Helvetica Neue"/>
                <a:ea typeface="ＭＳ Ｐゴシック" charset="0"/>
                <a:cs typeface="Helvetica Neue"/>
              </a:rPr>
              <a:t>Provided with just a text, any set of languages which contains all finite languages and at least one infinite language is </a:t>
            </a:r>
            <a:r>
              <a:rPr lang="en-US" sz="2800" u="sng" dirty="0">
                <a:latin typeface="Helvetica Neue"/>
                <a:ea typeface="ＭＳ Ｐゴシック" charset="0"/>
                <a:cs typeface="Helvetica Neue"/>
              </a:rPr>
              <a:t>not</a:t>
            </a:r>
            <a:r>
              <a:rPr lang="en-US" sz="2800" dirty="0">
                <a:latin typeface="Helvetica Neue"/>
                <a:ea typeface="ＭＳ Ｐゴシック" charset="0"/>
                <a:cs typeface="Helvetica Neue"/>
              </a:rPr>
              <a:t> identifiable in the limit.</a:t>
            </a:r>
          </a:p>
          <a:p>
            <a:pPr marL="0" indent="0">
              <a:buNone/>
            </a:pPr>
            <a:endParaRPr lang="en-US" sz="2800" b="1" dirty="0">
              <a:latin typeface="Helvetica Neue"/>
              <a:ea typeface="ＭＳ Ｐゴシック" charset="0"/>
              <a:cs typeface="Helvetica Neue"/>
            </a:endParaRPr>
          </a:p>
          <a:p>
            <a:pPr marL="0" indent="0" algn="ctr">
              <a:buNone/>
            </a:pPr>
            <a:r>
              <a:rPr lang="en-US" sz="4800" b="1" dirty="0">
                <a:latin typeface="Helvetica Neue"/>
                <a:ea typeface="ＭＳ Ｐゴシック" charset="0"/>
                <a:cs typeface="Helvetica Neue"/>
              </a:rPr>
              <a:t>Why?</a:t>
            </a:r>
            <a:r>
              <a:rPr lang="en-US" sz="4800" b="1" dirty="0">
                <a:latin typeface="Helvetica Neue"/>
                <a:cs typeface="Helvetica Neue"/>
              </a:rPr>
              <a:t> </a:t>
            </a:r>
          </a:p>
        </p:txBody>
      </p:sp>
      <p:pic>
        <p:nvPicPr>
          <p:cNvPr id="4" name="Picture 3" descr="look_it_u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568" y="4200030"/>
            <a:ext cx="2490354" cy="192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28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Gold’s Theorem: Proof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400" b="1" dirty="0">
                <a:latin typeface="Helvetica Neue"/>
                <a:cs typeface="Helvetica Neue"/>
                <a:sym typeface="Symbol" charset="0"/>
              </a:rPr>
              <a:t>Claim: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 Our teacher can prevent any learner from correctly converging to L</a:t>
            </a:r>
            <a:r>
              <a:rPr lang="en-US" sz="2400" baseline="-25000" dirty="0">
                <a:latin typeface="Helvetica Neue"/>
                <a:cs typeface="Helvetica Neue"/>
                <a:sym typeface="Symbol" charset="0"/>
              </a:rPr>
              <a:t> 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in the limit.</a:t>
            </a:r>
          </a:p>
          <a:p>
            <a:pPr marL="0" indent="0">
              <a:lnSpc>
                <a:spcPct val="90000"/>
              </a:lnSpc>
              <a:buNone/>
            </a:pPr>
            <a:endParaRPr lang="en-US" sz="2400" dirty="0">
              <a:latin typeface="Helvetica Neue"/>
              <a:cs typeface="Helvetica Neue"/>
              <a:sym typeface="Symbol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400" b="1" dirty="0">
                <a:latin typeface="Helvetica Neue"/>
                <a:cs typeface="Helvetica Neue"/>
                <a:sym typeface="Symbol" charset="0"/>
              </a:rPr>
              <a:t>Proof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: If the learner at any point guesses L</a:t>
            </a:r>
            <a:r>
              <a:rPr lang="en-US" sz="2400" baseline="-25000" dirty="0">
                <a:latin typeface="Helvetica Neue"/>
                <a:cs typeface="Helvetica Neue"/>
                <a:sym typeface="Symbol" charset="0"/>
              </a:rPr>
              <a:t>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, the teacher should generate sentences from a finite language L</a:t>
            </a:r>
            <a:r>
              <a:rPr lang="en-US" sz="2400" baseline="-25000" dirty="0">
                <a:latin typeface="Helvetica Neue"/>
                <a:cs typeface="Helvetica Neue"/>
                <a:sym typeface="Symbol" charset="0"/>
              </a:rPr>
              <a:t>n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 that is still consistent with the sentences seen so far.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Helvetica Neue"/>
                <a:cs typeface="Helvetica Neue"/>
                <a:sym typeface="Symbol" charset="0"/>
              </a:rPr>
              <a:t>If the learner is perfect, they must eventually change their guess to L</a:t>
            </a:r>
            <a:r>
              <a:rPr lang="en-US" sz="2000" baseline="-25000" dirty="0">
                <a:latin typeface="Helvetica Neue"/>
                <a:cs typeface="Helvetica Neue"/>
                <a:sym typeface="Symbol" charset="0"/>
              </a:rPr>
              <a:t>n</a:t>
            </a:r>
          </a:p>
          <a:p>
            <a:pPr lvl="1">
              <a:lnSpc>
                <a:spcPct val="90000"/>
              </a:lnSpc>
            </a:pPr>
            <a:r>
              <a:rPr lang="en-US" sz="2000" dirty="0">
                <a:latin typeface="Helvetica Neue"/>
                <a:cs typeface="Helvetica Neue"/>
                <a:sym typeface="Symbol" charset="0"/>
              </a:rPr>
              <a:t>But now the teacher resumes generating from L</a:t>
            </a:r>
            <a:r>
              <a:rPr lang="en-US" sz="2000" baseline="-25000" dirty="0">
                <a:latin typeface="Helvetica Neue"/>
                <a:cs typeface="Helvetica Neue"/>
                <a:sym typeface="Symbol" charset="0"/>
              </a:rPr>
              <a:t></a:t>
            </a:r>
            <a:r>
              <a:rPr lang="en-US" sz="2000" dirty="0">
                <a:latin typeface="Helvetica Neue"/>
                <a:cs typeface="Helvetica Neue"/>
                <a:sym typeface="Symbol" charset="0"/>
              </a:rPr>
              <a:t>. The learner will eventually have to change their answer again. Now we repeat.</a:t>
            </a:r>
          </a:p>
          <a:p>
            <a:pPr lvl="1">
              <a:lnSpc>
                <a:spcPct val="90000"/>
              </a:lnSpc>
            </a:pPr>
            <a:endParaRPr lang="en-US" sz="2000" dirty="0">
              <a:latin typeface="Helvetica Neue"/>
              <a:cs typeface="Helvetica Neue"/>
              <a:sym typeface="Symbol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Helvetica Neue"/>
                <a:cs typeface="Helvetica Neue"/>
                <a:sym typeface="Symbol" charset="0"/>
              </a:rPr>
              <a:t>Conclusion</a:t>
            </a:r>
            <a:r>
              <a:rPr lang="en-US" sz="2400" dirty="0">
                <a:solidFill>
                  <a:srgbClr val="000000"/>
                </a:solidFill>
                <a:latin typeface="Helvetica Neue"/>
                <a:cs typeface="Helvetica Neue"/>
                <a:sym typeface="Symbol" charset="0"/>
              </a:rPr>
              <a:t>: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 There</a:t>
            </a:r>
            <a:r>
              <a:rPr lang="en-US" altLang="ja-JP" sz="2400" dirty="0">
                <a:latin typeface="Helvetica Neue"/>
                <a:cs typeface="Helvetica Neue"/>
                <a:sym typeface="Symbol" charset="0"/>
              </a:rPr>
              <a:t> i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s no perfect learner that is guaranteed to converge to L</a:t>
            </a:r>
            <a:r>
              <a:rPr lang="en-US" sz="2400" baseline="-25000" dirty="0">
                <a:latin typeface="Helvetica Neue"/>
                <a:cs typeface="Helvetica Neue"/>
                <a:sym typeface="Symbol" charset="0"/>
              </a:rPr>
              <a:t>0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, L</a:t>
            </a:r>
            <a:r>
              <a:rPr lang="en-US" sz="2400" baseline="-25000" dirty="0">
                <a:latin typeface="Helvetica Neue"/>
                <a:cs typeface="Helvetica Neue"/>
                <a:sym typeface="Symbol" charset="0"/>
              </a:rPr>
              <a:t>1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, … or L</a:t>
            </a:r>
            <a:r>
              <a:rPr lang="en-US" sz="2400" baseline="-25000" dirty="0">
                <a:latin typeface="Helvetica Neue"/>
                <a:cs typeface="Helvetica Neue"/>
                <a:sym typeface="Symbol" charset="0"/>
              </a:rPr>
              <a:t>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 as appropriate.  If they always succeed on finite languages, </a:t>
            </a:r>
            <a:r>
              <a:rPr lang="en-US" sz="2400">
                <a:latin typeface="Helvetica Neue"/>
                <a:cs typeface="Helvetica Neue"/>
                <a:sym typeface="Symbol" charset="0"/>
              </a:rPr>
              <a:t>the teacher </a:t>
            </a:r>
            <a:r>
              <a:rPr lang="en-US" sz="2400" dirty="0">
                <a:latin typeface="Helvetica Neue"/>
                <a:cs typeface="Helvetica Neue"/>
                <a:sym typeface="Symbol" charset="0"/>
              </a:rPr>
              <a:t>can trick them on an infinite language</a:t>
            </a:r>
            <a:endParaRPr lang="en-US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894988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illain.jpg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27" b="98049" l="0" r="9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35029" y="1908043"/>
            <a:ext cx="3394093" cy="4638594"/>
          </a:xfrm>
          <a:prstGeom prst="rect">
            <a:avLst/>
          </a:prstGeom>
        </p:spPr>
      </p:pic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4498129" y="1908043"/>
            <a:ext cx="4351405" cy="55206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FontTx/>
              <a:buNone/>
            </a:pPr>
            <a:r>
              <a:rPr lang="en-US" b="1" dirty="0">
                <a:latin typeface="Helvetica Neue"/>
                <a:ea typeface="ＭＳ Ｐゴシック" charset="0"/>
                <a:cs typeface="Helvetica Neue"/>
              </a:rPr>
              <a:t>Chomsky Hierarchy</a:t>
            </a:r>
          </a:p>
          <a:p>
            <a:pPr marL="0" indent="0">
              <a:buNone/>
            </a:pPr>
            <a:endParaRPr lang="en-US" sz="1050" dirty="0">
              <a:latin typeface="Helvetica Neue"/>
              <a:ea typeface="ＭＳ Ｐゴシック" charset="0"/>
              <a:cs typeface="Helvetica Neue"/>
            </a:endParaRPr>
          </a:p>
          <a:p>
            <a:pPr algn="ctr">
              <a:buFontTx/>
              <a:buNone/>
            </a:pPr>
            <a:r>
              <a:rPr lang="en-US" strike="sngStrike" dirty="0">
                <a:solidFill>
                  <a:srgbClr val="FF0000"/>
                </a:solidFill>
                <a:latin typeface="Helvetica Neue"/>
                <a:ea typeface="ＭＳ Ｐゴシック" charset="0"/>
                <a:cs typeface="Helvetica Neue"/>
              </a:rPr>
              <a:t>Computable</a:t>
            </a:r>
          </a:p>
          <a:p>
            <a:pPr algn="ctr">
              <a:buFontTx/>
              <a:buNone/>
            </a:pPr>
            <a:r>
              <a:rPr lang="en-US" strike="sngStrike" dirty="0">
                <a:solidFill>
                  <a:srgbClr val="FF0000"/>
                </a:solidFill>
                <a:latin typeface="Helvetica Neue"/>
                <a:ea typeface="ＭＳ Ｐゴシック" charset="0"/>
                <a:cs typeface="Helvetica Neue"/>
              </a:rPr>
              <a:t>Context sensitive</a:t>
            </a:r>
          </a:p>
          <a:p>
            <a:pPr algn="ctr">
              <a:buFontTx/>
              <a:buNone/>
            </a:pPr>
            <a:r>
              <a:rPr lang="en-US" sz="1800" dirty="0">
                <a:latin typeface="Helvetica Neue"/>
                <a:ea typeface="ＭＳ Ｐゴシック" charset="0"/>
                <a:cs typeface="Helvetica Neue"/>
              </a:rPr>
              <a:t>(Natural Languages)</a:t>
            </a:r>
          </a:p>
          <a:p>
            <a:pPr algn="ctr">
              <a:buFontTx/>
              <a:buNone/>
            </a:pPr>
            <a:r>
              <a:rPr lang="en-US" strike="sngStrike" dirty="0">
                <a:solidFill>
                  <a:srgbClr val="FF0000"/>
                </a:solidFill>
                <a:latin typeface="Helvetica Neue"/>
                <a:ea typeface="ＭＳ Ｐゴシック" charset="0"/>
                <a:cs typeface="Helvetica Neue"/>
              </a:rPr>
              <a:t>Context free</a:t>
            </a:r>
          </a:p>
          <a:p>
            <a:pPr algn="ctr">
              <a:buFontTx/>
              <a:buNone/>
            </a:pPr>
            <a:r>
              <a:rPr lang="en-US" strike="sngStrike" dirty="0">
                <a:solidFill>
                  <a:srgbClr val="FF0000"/>
                </a:solidFill>
                <a:latin typeface="Helvetica Neue"/>
                <a:ea typeface="ＭＳ Ｐゴシック" charset="0"/>
                <a:cs typeface="Helvetica Neue"/>
              </a:rPr>
              <a:t>Regular</a:t>
            </a:r>
          </a:p>
          <a:p>
            <a:pPr algn="ctr">
              <a:buFontTx/>
              <a:buNone/>
            </a:pPr>
            <a:r>
              <a:rPr lang="en-US" dirty="0">
                <a:latin typeface="Helvetica Neue"/>
                <a:ea typeface="ＭＳ Ｐゴシック" charset="0"/>
                <a:cs typeface="Helvetica Neue"/>
              </a:rPr>
              <a:t>Finite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62824" y="379444"/>
            <a:ext cx="72706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lvetica Neue"/>
                <a:cs typeface="Helvetica Neue"/>
              </a:rPr>
              <a:t>So how do we learn language?</a:t>
            </a:r>
          </a:p>
        </p:txBody>
      </p:sp>
    </p:spTree>
    <p:extLst>
      <p:ext uri="{BB962C8B-B14F-4D97-AF65-F5344CB8AC3E}">
        <p14:creationId xmlns:p14="http://schemas.microsoft.com/office/powerpoint/2010/main" val="22863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Helvetica Neue"/>
                <a:cs typeface="Helvetica Neue"/>
              </a:rPr>
              <a:t>Poverty of the Stimulus and Universal Grammar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59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Helvetica Neue"/>
                <a:cs typeface="Helvetica Neue"/>
              </a:rPr>
              <a:t>Chomsky</a:t>
            </a:r>
            <a:r>
              <a:rPr lang="en-US" dirty="0">
                <a:latin typeface="Helvetica Neue"/>
                <a:cs typeface="Helvetica Neue"/>
              </a:rPr>
              <a:t>: Language learning requires strong, domain specific constraints on the set of possible languages considered by a learner</a:t>
            </a:r>
          </a:p>
          <a:p>
            <a:pPr marL="0" indent="0">
              <a:buNone/>
            </a:pPr>
            <a:endParaRPr lang="en-US" b="1" dirty="0">
              <a:latin typeface="Helvetica Neue"/>
              <a:cs typeface="Helvetica Neue"/>
            </a:endParaRPr>
          </a:p>
          <a:p>
            <a:pPr marL="0" indent="0">
              <a:buNone/>
            </a:pPr>
            <a:endParaRPr lang="en-US" b="1" dirty="0">
              <a:latin typeface="Helvetica Neue"/>
              <a:cs typeface="Helvetica Neue"/>
            </a:endParaRPr>
          </a:p>
          <a:p>
            <a:pPr marL="0" indent="0">
              <a:buNone/>
            </a:pPr>
            <a:endParaRPr lang="en-US" b="1" dirty="0">
              <a:latin typeface="Helvetica Neue"/>
              <a:cs typeface="Helvetica Neue"/>
            </a:endParaRPr>
          </a:p>
          <a:p>
            <a:pPr marL="0" indent="0">
              <a:buNone/>
            </a:pPr>
            <a:endParaRPr lang="en-US" b="1" dirty="0">
              <a:latin typeface="Helvetica Neue"/>
              <a:cs typeface="Helvetica Neue"/>
            </a:endParaRPr>
          </a:p>
          <a:p>
            <a:pPr marL="0" indent="0">
              <a:buNone/>
            </a:pPr>
            <a:endParaRPr lang="en-US" b="1" dirty="0">
              <a:latin typeface="Helvetica Neue"/>
              <a:cs typeface="Helvetica Neue"/>
            </a:endParaRPr>
          </a:p>
          <a:p>
            <a:pPr marL="0" indent="0">
              <a:buNone/>
            </a:pPr>
            <a:endParaRPr lang="en-US" b="1" dirty="0">
              <a:latin typeface="Helvetica Neue"/>
              <a:cs typeface="Helvetica Neue"/>
            </a:endParaRPr>
          </a:p>
          <a:p>
            <a:pPr marL="0" indent="0">
              <a:buNone/>
            </a:pPr>
            <a:endParaRPr lang="en-US" b="1" dirty="0">
              <a:latin typeface="Helvetica Neue"/>
              <a:cs typeface="Helvetica Neue"/>
            </a:endParaRPr>
          </a:p>
          <a:p>
            <a:pPr marL="0" indent="0">
              <a:buNone/>
            </a:pPr>
            <a:endParaRPr lang="en-US" b="1" dirty="0">
              <a:latin typeface="Helvetica Neue"/>
              <a:cs typeface="Helvetica Neue"/>
            </a:endParaRPr>
          </a:p>
          <a:p>
            <a:pPr marL="0" indent="0">
              <a:buNone/>
            </a:pPr>
            <a:r>
              <a:rPr lang="en-US" b="1" dirty="0">
                <a:latin typeface="Helvetica Neue"/>
                <a:cs typeface="Helvetica Neue"/>
              </a:rPr>
              <a:t>Universal Grammar</a:t>
            </a:r>
            <a:r>
              <a:rPr lang="en-US" dirty="0">
                <a:latin typeface="Helvetica Neue"/>
                <a:cs typeface="Helvetica Neue"/>
              </a:rPr>
              <a:t>: The rules which define the grammars in this set</a:t>
            </a:r>
          </a:p>
        </p:txBody>
      </p:sp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>
            <a:fillRect/>
          </a:stretch>
        </p:blipFill>
        <p:spPr bwMode="auto">
          <a:xfrm>
            <a:off x="258763" y="2881631"/>
            <a:ext cx="4237037" cy="232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>
            <a:fillRect/>
          </a:stretch>
        </p:blipFill>
        <p:spPr bwMode="auto">
          <a:xfrm>
            <a:off x="4525963" y="2919731"/>
            <a:ext cx="4237037" cy="232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7437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Open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857250" indent="-514350">
              <a:buFont typeface="+mj-lt"/>
              <a:buAutoNum type="arabicPeriod"/>
            </a:pPr>
            <a:r>
              <a:rPr lang="en-US" dirty="0">
                <a:latin typeface="Arial" charset="0"/>
                <a:ea typeface="ＭＳ Ｐゴシック" charset="0"/>
              </a:rPr>
              <a:t>Are languages best characterized as sets of sentences?</a:t>
            </a:r>
          </a:p>
          <a:p>
            <a:pPr marL="857250" indent="-514350">
              <a:buFont typeface="+mj-lt"/>
              <a:buAutoNum type="arabicPeriod"/>
            </a:pPr>
            <a:endParaRPr lang="en-US" dirty="0">
              <a:latin typeface="Arial" charset="0"/>
              <a:ea typeface="ＭＳ Ｐゴシック" charset="0"/>
            </a:endParaRPr>
          </a:p>
          <a:p>
            <a:pPr marL="857250" indent="-514350">
              <a:buFont typeface="+mj-lt"/>
              <a:buAutoNum type="arabicPeriod"/>
            </a:pPr>
            <a:r>
              <a:rPr lang="en-US" dirty="0">
                <a:latin typeface="Arial" charset="0"/>
                <a:ea typeface="ＭＳ Ｐゴシック" charset="0"/>
              </a:rPr>
              <a:t>Are texts generated </a:t>
            </a:r>
            <a:r>
              <a:rPr lang="en-US" dirty="0" err="1">
                <a:latin typeface="Arial" charset="0"/>
                <a:ea typeface="ＭＳ Ｐゴシック" charset="0"/>
              </a:rPr>
              <a:t>adversarially</a:t>
            </a:r>
            <a:r>
              <a:rPr lang="en-US" dirty="0">
                <a:latin typeface="Arial" charset="0"/>
                <a:ea typeface="ＭＳ Ｐゴシック" charset="0"/>
              </a:rPr>
              <a:t>?</a:t>
            </a:r>
          </a:p>
          <a:p>
            <a:pPr marL="857250" indent="-514350">
              <a:buFont typeface="+mj-lt"/>
              <a:buAutoNum type="arabicPeriod"/>
            </a:pPr>
            <a:endParaRPr lang="en-US" dirty="0">
              <a:latin typeface="Arial" charset="0"/>
              <a:ea typeface="ＭＳ Ｐゴシック" charset="0"/>
            </a:endParaRPr>
          </a:p>
          <a:p>
            <a:pPr marL="857250" indent="-514350">
              <a:buFont typeface="+mj-lt"/>
              <a:buAutoNum type="arabicPeriod"/>
            </a:pPr>
            <a:r>
              <a:rPr lang="en-US" dirty="0">
                <a:latin typeface="Arial" charset="0"/>
                <a:ea typeface="ＭＳ Ｐゴシック" charset="0"/>
              </a:rPr>
              <a:t>Do learners only see positive examples of a text?</a:t>
            </a:r>
          </a:p>
          <a:p>
            <a:pPr marL="857250" indent="-514350">
              <a:buFont typeface="+mj-lt"/>
              <a:buAutoNum type="arabicPeriod"/>
            </a:pPr>
            <a:endParaRPr lang="en-US" dirty="0">
              <a:latin typeface="Arial" charset="0"/>
              <a:ea typeface="ＭＳ Ｐゴシック" charset="0"/>
            </a:endParaRPr>
          </a:p>
          <a:p>
            <a:pPr marL="857250" indent="-514350">
              <a:buFont typeface="+mj-lt"/>
              <a:buAutoNum type="arabicPeriod"/>
            </a:pPr>
            <a:r>
              <a:rPr lang="en-US" dirty="0">
                <a:latin typeface="Arial" charset="0"/>
                <a:ea typeface="ＭＳ Ｐゴシック" charset="0"/>
              </a:rPr>
              <a:t>What constitutes learning?</a:t>
            </a:r>
            <a:endParaRPr lang="en-US" dirty="0">
              <a:latin typeface="Helvetica Neue"/>
              <a:ea typeface="ＭＳ Ｐゴシック" charset="0"/>
              <a:cs typeface="Helvetica Neue"/>
            </a:endParaRPr>
          </a:p>
          <a:p>
            <a:pPr marL="0" indent="0">
              <a:buNone/>
            </a:pPr>
            <a:endParaRPr lang="en-US" sz="2400" dirty="0">
              <a:latin typeface="Helvetica Neue"/>
              <a:ea typeface="ＭＳ Ｐゴシック" charset="0"/>
              <a:cs typeface="Helvetica Neue"/>
            </a:endParaRPr>
          </a:p>
          <a:p>
            <a:pPr marL="0" indent="0">
              <a:buNone/>
            </a:pPr>
            <a:endParaRPr lang="en-US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41590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 Neue"/>
                <a:cs typeface="Helvetica Neue"/>
              </a:rPr>
              <a:t>Summary: Gold’s Theorem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Helvetica Neue"/>
                <a:cs typeface="Helvetica Neue"/>
              </a:rPr>
              <a:t>What it says</a:t>
            </a:r>
            <a:endParaRPr lang="en-US" dirty="0">
              <a:latin typeface="Helvetica Neue"/>
              <a:cs typeface="Helvetica Neue"/>
            </a:endParaRPr>
          </a:p>
          <a:p>
            <a:pPr marL="400050" lvl="1" indent="0">
              <a:buNone/>
            </a:pPr>
            <a:r>
              <a:rPr lang="en-US" dirty="0">
                <a:latin typeface="Helvetica Neue"/>
                <a:cs typeface="Helvetica Neue"/>
              </a:rPr>
              <a:t>Under Gold’s definition of a learner’s </a:t>
            </a:r>
            <a:r>
              <a:rPr lang="en-US" i="1" dirty="0">
                <a:latin typeface="Helvetica Neue"/>
                <a:cs typeface="Helvetica Neue"/>
              </a:rPr>
              <a:t>environment</a:t>
            </a:r>
            <a:r>
              <a:rPr lang="en-US" dirty="0">
                <a:latin typeface="Helvetica Neue"/>
                <a:cs typeface="Helvetica Neue"/>
              </a:rPr>
              <a:t>, the set of </a:t>
            </a:r>
            <a:r>
              <a:rPr lang="en-US" i="1" dirty="0">
                <a:latin typeface="Helvetica Neue"/>
                <a:cs typeface="Helvetica Neue"/>
              </a:rPr>
              <a:t>hypotheses</a:t>
            </a:r>
            <a:r>
              <a:rPr lang="en-US" dirty="0">
                <a:latin typeface="Helvetica Neue"/>
                <a:cs typeface="Helvetica Neue"/>
              </a:rPr>
              <a:t> they select from, and their </a:t>
            </a:r>
            <a:r>
              <a:rPr lang="en-US" i="1" dirty="0">
                <a:latin typeface="Helvetica Neue"/>
                <a:cs typeface="Helvetica Neue"/>
              </a:rPr>
              <a:t>criterion for learning</a:t>
            </a:r>
            <a:r>
              <a:rPr lang="en-US" dirty="0">
                <a:latin typeface="Helvetica Neue"/>
                <a:cs typeface="Helvetica Neue"/>
              </a:rPr>
              <a:t>, it can be shown that certain classes of languages are </a:t>
            </a:r>
            <a:r>
              <a:rPr lang="en-US" dirty="0" err="1">
                <a:latin typeface="Helvetica Neue"/>
                <a:cs typeface="Helvetica Neue"/>
              </a:rPr>
              <a:t>unlearnable</a:t>
            </a:r>
            <a:r>
              <a:rPr lang="en-US" dirty="0">
                <a:latin typeface="Helvetica Neue"/>
                <a:cs typeface="Helvetica Neue"/>
              </a:rPr>
              <a:t>. </a:t>
            </a:r>
          </a:p>
          <a:p>
            <a:pPr marL="400050" lvl="1" indent="0">
              <a:buNone/>
            </a:pPr>
            <a:endParaRPr lang="en-US" dirty="0">
              <a:latin typeface="Helvetica Neue"/>
              <a:cs typeface="Helvetica Neue"/>
            </a:endParaRPr>
          </a:p>
          <a:p>
            <a:pPr marL="0" indent="0">
              <a:buNone/>
            </a:pPr>
            <a:r>
              <a:rPr lang="en-US" b="1" dirty="0">
                <a:latin typeface="Helvetica Neue"/>
                <a:cs typeface="Helvetica Neue"/>
              </a:rPr>
              <a:t>What it does </a:t>
            </a:r>
            <a:r>
              <a:rPr lang="en-US" b="1" dirty="0">
                <a:solidFill>
                  <a:srgbClr val="FF0000"/>
                </a:solidFill>
                <a:latin typeface="Helvetica Neue"/>
                <a:cs typeface="Helvetica Neue"/>
              </a:rPr>
              <a:t>not</a:t>
            </a:r>
            <a:r>
              <a:rPr lang="en-US" b="1" dirty="0">
                <a:latin typeface="Helvetica Neue"/>
                <a:cs typeface="Helvetica Neue"/>
              </a:rPr>
              <a:t> say</a:t>
            </a:r>
            <a:endParaRPr lang="en-US" dirty="0">
              <a:latin typeface="Helvetica Neue"/>
              <a:cs typeface="Helvetica Neue"/>
            </a:endParaRPr>
          </a:p>
          <a:p>
            <a:pPr lvl="1"/>
            <a:r>
              <a:rPr lang="en-US" dirty="0">
                <a:latin typeface="Helvetica Neue"/>
                <a:cs typeface="Helvetica Neue"/>
              </a:rPr>
              <a:t>Specific languages are in principle </a:t>
            </a:r>
            <a:r>
              <a:rPr lang="en-US" dirty="0" err="1">
                <a:latin typeface="Helvetica Neue"/>
                <a:cs typeface="Helvetica Neue"/>
              </a:rPr>
              <a:t>unlearnable</a:t>
            </a:r>
            <a:endParaRPr lang="en-US" dirty="0">
              <a:latin typeface="Helvetica Neue"/>
              <a:cs typeface="Helvetica Neue"/>
            </a:endParaRPr>
          </a:p>
          <a:p>
            <a:pPr lvl="1"/>
            <a:r>
              <a:rPr lang="en-US" dirty="0">
                <a:latin typeface="Helvetica Neue"/>
                <a:cs typeface="Helvetica Neue"/>
              </a:rPr>
              <a:t>Different types of learners might fare better when playing Gold’s game</a:t>
            </a:r>
          </a:p>
          <a:p>
            <a:pPr lvl="1"/>
            <a:r>
              <a:rPr lang="en-US" dirty="0">
                <a:latin typeface="Helvetica Neue"/>
                <a:cs typeface="Helvetica Neue"/>
              </a:rPr>
              <a:t>Universal Grammar must be true</a:t>
            </a:r>
          </a:p>
        </p:txBody>
      </p:sp>
    </p:spTree>
    <p:extLst>
      <p:ext uri="{BB962C8B-B14F-4D97-AF65-F5344CB8AC3E}">
        <p14:creationId xmlns:p14="http://schemas.microsoft.com/office/powerpoint/2010/main" val="3342802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946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of induction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past cannot tell us about the future</a:t>
            </a:r>
          </a:p>
          <a:p>
            <a:endParaRPr lang="en-US" dirty="0"/>
          </a:p>
          <a:p>
            <a:r>
              <a:rPr lang="en-US" dirty="0"/>
              <a:t>We can’t justify the principle using argument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7980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riddle of induction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P1: Induction only works when the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predicates</a:t>
            </a:r>
            <a:r>
              <a:rPr lang="en-US" dirty="0"/>
              <a:t> form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lawlike</a:t>
            </a:r>
            <a:r>
              <a:rPr lang="en-US" dirty="0"/>
              <a:t> generalizations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P2: We cannot tell which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predicates</a:t>
            </a:r>
            <a:r>
              <a:rPr lang="en-US" dirty="0"/>
              <a:t> will form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lawlike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generalizations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P3: We cannot tell when induction works and when it does not</a:t>
            </a:r>
          </a:p>
        </p:txBody>
      </p:sp>
    </p:spTree>
    <p:extLst>
      <p:ext uri="{BB962C8B-B14F-4D97-AF65-F5344CB8AC3E}">
        <p14:creationId xmlns:p14="http://schemas.microsoft.com/office/powerpoint/2010/main" val="25081443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Predictable predicates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Lawlike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This ball is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round</a:t>
            </a:r>
          </a:p>
          <a:p>
            <a:pPr marL="457200" lvl="1" indent="0">
              <a:buNone/>
            </a:pPr>
            <a:r>
              <a:rPr lang="en-US" dirty="0"/>
              <a:t>All balls will be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round</a:t>
            </a:r>
          </a:p>
          <a:p>
            <a:endParaRPr lang="en-US" dirty="0"/>
          </a:p>
          <a:p>
            <a:r>
              <a:rPr lang="en-US" dirty="0"/>
              <a:t>Non-</a:t>
            </a:r>
            <a:r>
              <a:rPr lang="en-US" dirty="0" err="1"/>
              <a:t>lawlike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The last three men who have walked onto this bus have glasses</a:t>
            </a:r>
          </a:p>
          <a:p>
            <a:pPr marL="457200" lvl="1" indent="0">
              <a:buNone/>
            </a:pPr>
            <a:r>
              <a:rPr lang="en-US" dirty="0"/>
              <a:t>All men who walk onto this bus will have glasses</a:t>
            </a:r>
          </a:p>
          <a:p>
            <a:pPr marL="457200" lvl="1" indent="0">
              <a:buNone/>
            </a:pPr>
            <a:r>
              <a:rPr lang="en-US" dirty="0"/>
              <a:t>			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129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600.465 - Intro to NLP - J. Eisner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7C4330-67E1-422B-AB10-88C69781B132}" type="slidenum">
              <a:rPr lang="en-US" altLang="en-US"/>
              <a:pPr/>
              <a:t>3</a:t>
            </a:fld>
            <a:endParaRPr lang="en-US" altLang="en-US"/>
          </a:p>
        </p:txBody>
      </p:sp>
      <p:graphicFrame>
        <p:nvGraphicFramePr>
          <p:cNvPr id="427011" name="Object 3"/>
          <p:cNvGraphicFramePr>
            <a:graphicFrameLocks noChangeAspect="1"/>
          </p:cNvGraphicFramePr>
          <p:nvPr/>
        </p:nvGraphicFramePr>
        <p:xfrm>
          <a:off x="0" y="381000"/>
          <a:ext cx="9144000" cy="631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Chart" r:id="rId3" imgW="5981998" imgH="4134267" progId="Excel.Chart.8">
                  <p:embed/>
                </p:oleObj>
              </mc:Choice>
              <mc:Fallback>
                <p:oleObj name="Chart" r:id="rId3" imgW="5981998" imgH="4134267" progId="Excel.Chart.8">
                  <p:embed/>
                  <p:pic>
                    <p:nvPicPr>
                      <p:cNvPr id="427011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381000"/>
                        <a:ext cx="9144000" cy="6318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 type="none" w="lg" len="lg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7012" name="Rectangle 4"/>
          <p:cNvSpPr>
            <a:spLocks noChangeArrowheads="1"/>
          </p:cNvSpPr>
          <p:nvPr/>
        </p:nvSpPr>
        <p:spPr bwMode="auto">
          <a:xfrm>
            <a:off x="1046163" y="76200"/>
            <a:ext cx="7862887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kumimoji="1" lang="en-US" altLang="en-US">
                <a:latin typeface="Arial Black" panose="020B0A04020102020204" pitchFamily="34" charset="0"/>
              </a:rPr>
              <a:t>Observe some values of a function</a:t>
            </a:r>
          </a:p>
        </p:txBody>
      </p:sp>
    </p:spTree>
    <p:extLst>
      <p:ext uri="{BB962C8B-B14F-4D97-AF65-F5344CB8AC3E}">
        <p14:creationId xmlns:p14="http://schemas.microsoft.com/office/powerpoint/2010/main" val="33259290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Goodman’s riddle</a:t>
            </a:r>
          </a:p>
        </p:txBody>
      </p:sp>
      <p:pic>
        <p:nvPicPr>
          <p:cNvPr id="4" name="PHILOSOPHY - Epistemology- The Puzzle of Grue [HD]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104373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Modeling Similarity Judgments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Helvetica Neue"/>
                <a:cs typeface="Helvetica Neue"/>
              </a:rPr>
              <a:t>Spaces Approach</a:t>
            </a:r>
          </a:p>
          <a:p>
            <a:pPr marL="800100" lvl="2" indent="0">
              <a:buNone/>
            </a:pPr>
            <a:r>
              <a:rPr lang="en-US" i="1" dirty="0">
                <a:latin typeface="Helvetica Neue"/>
                <a:cs typeface="Helvetica Neue"/>
              </a:rPr>
              <a:t>Roger Shepard</a:t>
            </a:r>
          </a:p>
          <a:p>
            <a:pPr marL="1257300" lvl="3" indent="0">
              <a:buNone/>
            </a:pPr>
            <a:r>
              <a:rPr lang="en-US" sz="2400" dirty="0">
                <a:latin typeface="Helvetica Neue"/>
                <a:cs typeface="Helvetica Neue"/>
              </a:rPr>
              <a:t>Similarity ratings -&gt; Multidimensional Scaling -&gt; Similarity space -&gt; Shepard’s Universal Law</a:t>
            </a:r>
          </a:p>
          <a:p>
            <a:pPr marL="800100" lvl="2" indent="0">
              <a:buNone/>
            </a:pPr>
            <a:endParaRPr lang="en-US" dirty="0">
              <a:latin typeface="Helvetica Neue"/>
              <a:cs typeface="Helvetica Neue"/>
            </a:endParaRPr>
          </a:p>
          <a:p>
            <a:pPr marL="0" indent="0">
              <a:buNone/>
            </a:pPr>
            <a:r>
              <a:rPr lang="en-US" b="1" dirty="0">
                <a:latin typeface="Helvetica Neue"/>
                <a:cs typeface="Helvetica Neue"/>
              </a:rPr>
              <a:t>Sets Approach</a:t>
            </a:r>
          </a:p>
          <a:p>
            <a:pPr marL="800100" lvl="2" indent="0">
              <a:buNone/>
            </a:pPr>
            <a:r>
              <a:rPr lang="en-US" i="1" dirty="0">
                <a:latin typeface="Helvetica Neue"/>
                <a:cs typeface="Helvetica Neue"/>
              </a:rPr>
              <a:t>Amos </a:t>
            </a:r>
            <a:r>
              <a:rPr lang="en-US" i="1" dirty="0" err="1">
                <a:latin typeface="Helvetica Neue"/>
                <a:cs typeface="Helvetica Neue"/>
              </a:rPr>
              <a:t>Tversky</a:t>
            </a:r>
            <a:endParaRPr lang="en-US" i="1" dirty="0">
              <a:latin typeface="Helvetica Neue"/>
              <a:cs typeface="Helvetica Neue"/>
            </a:endParaRPr>
          </a:p>
          <a:p>
            <a:pPr marL="1257300" lvl="3" indent="0">
              <a:buNone/>
            </a:pPr>
            <a:r>
              <a:rPr lang="en-US" sz="2400" dirty="0">
                <a:latin typeface="Helvetica Neue"/>
                <a:cs typeface="Helvetica Neue"/>
              </a:rPr>
              <a:t>Features - &gt; Contrast Model -&gt; Similarity Ratings</a:t>
            </a:r>
          </a:p>
        </p:txBody>
      </p:sp>
    </p:spTree>
    <p:extLst>
      <p:ext uri="{BB962C8B-B14F-4D97-AF65-F5344CB8AC3E}">
        <p14:creationId xmlns:p14="http://schemas.microsoft.com/office/powerpoint/2010/main" val="268411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Shepard’s Similarity Spaces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17638"/>
            <a:ext cx="2852443" cy="2692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" name="AutoShape 6"/>
          <p:cNvSpPr>
            <a:spLocks noChangeArrowheads="1"/>
          </p:cNvSpPr>
          <p:nvPr/>
        </p:nvSpPr>
        <p:spPr bwMode="auto">
          <a:xfrm>
            <a:off x="3486043" y="2354355"/>
            <a:ext cx="1828800" cy="838200"/>
          </a:xfrm>
          <a:prstGeom prst="rightArrow">
            <a:avLst>
              <a:gd name="adj1" fmla="val 50000"/>
              <a:gd name="adj2" fmla="val 5454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3186163" y="2568016"/>
            <a:ext cx="209177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None/>
              <a:defRPr/>
            </a:pPr>
            <a:r>
              <a:rPr lang="en-US" dirty="0">
                <a:latin typeface="Helvetica Neue"/>
                <a:cs typeface="Helvetica Neue"/>
              </a:rPr>
              <a:t>    Nonmetric MDS</a:t>
            </a:r>
          </a:p>
        </p:txBody>
      </p: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202" y="1561182"/>
            <a:ext cx="2713038" cy="25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2" name="Picture 11" descr="Screen Shot 2015-02-24 at 4.08.30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643" y="4586700"/>
            <a:ext cx="2365068" cy="2271299"/>
          </a:xfrm>
          <a:prstGeom prst="rect">
            <a:avLst/>
          </a:prstGeom>
        </p:spPr>
      </p:pic>
      <p:graphicFrame>
        <p:nvGraphicFramePr>
          <p:cNvPr id="13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480799"/>
              </p:ext>
            </p:extLst>
          </p:nvPr>
        </p:nvGraphicFramePr>
        <p:xfrm>
          <a:off x="5959290" y="5830997"/>
          <a:ext cx="2520950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5" name="Equation" r:id="rId7" imgW="939800" imgH="190500" progId="Equation.3">
                  <p:embed/>
                </p:oleObj>
              </mc:Choice>
              <mc:Fallback>
                <p:oleObj name="Equation" r:id="rId7" imgW="939800" imgH="190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59290" y="5830997"/>
                        <a:ext cx="2520950" cy="511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Down Arrow 13"/>
          <p:cNvSpPr/>
          <p:nvPr/>
        </p:nvSpPr>
        <p:spPr>
          <a:xfrm rot="2801840">
            <a:off x="5959833" y="4197319"/>
            <a:ext cx="616902" cy="1049886"/>
          </a:xfrm>
          <a:prstGeom prst="downArrow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02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55" y="4670227"/>
            <a:ext cx="1359693" cy="1731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614523" y="6366693"/>
            <a:ext cx="1745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/>
                <a:cs typeface="Helvetica Neue"/>
              </a:rPr>
              <a:t>Roger Shepard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747610" y="5412614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 Neue"/>
                <a:cs typeface="Helvetica Neue"/>
              </a:rPr>
              <a:t>Shepard’s “Universal” Law</a:t>
            </a:r>
          </a:p>
        </p:txBody>
      </p:sp>
    </p:spTree>
    <p:extLst>
      <p:ext uri="{BB962C8B-B14F-4D97-AF65-F5344CB8AC3E}">
        <p14:creationId xmlns:p14="http://schemas.microsoft.com/office/powerpoint/2010/main" val="1906365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4" grpId="0" animBg="1"/>
      <p:bldP spid="16" grpId="0"/>
      <p:bldP spid="1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Models of Similarity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Helvetica Neue"/>
                <a:cs typeface="Helvetica Neue"/>
              </a:rPr>
              <a:t>Shepard and </a:t>
            </a:r>
            <a:r>
              <a:rPr lang="en-US" sz="2800" dirty="0" err="1">
                <a:latin typeface="Helvetica Neue"/>
                <a:cs typeface="Helvetica Neue"/>
              </a:rPr>
              <a:t>Tversky</a:t>
            </a:r>
            <a:r>
              <a:rPr lang="en-US" sz="2800" dirty="0">
                <a:latin typeface="Helvetica Neue"/>
                <a:cs typeface="Helvetica Neue"/>
              </a:rPr>
              <a:t> proposed alternate models for predicting psychological similarity</a:t>
            </a:r>
          </a:p>
          <a:p>
            <a:pPr lvl="1"/>
            <a:r>
              <a:rPr lang="en-US" sz="2400" dirty="0">
                <a:latin typeface="Helvetica Neue"/>
                <a:cs typeface="Helvetica Neue"/>
              </a:rPr>
              <a:t>Shepard used the notion of a similarity space where the distance between points corresponded to psychological similarity ratings</a:t>
            </a:r>
          </a:p>
          <a:p>
            <a:pPr lvl="1"/>
            <a:r>
              <a:rPr lang="en-US" sz="2400" dirty="0" err="1">
                <a:latin typeface="Helvetica Neue"/>
                <a:cs typeface="Helvetica Neue"/>
              </a:rPr>
              <a:t>Tversky’s</a:t>
            </a:r>
            <a:r>
              <a:rPr lang="en-US" sz="2400" dirty="0">
                <a:latin typeface="Helvetica Neue"/>
                <a:cs typeface="Helvetica Neue"/>
              </a:rPr>
              <a:t> approach used functions on sets of features to compute similarity ratings</a:t>
            </a:r>
          </a:p>
          <a:p>
            <a:pPr lvl="1"/>
            <a:endParaRPr lang="en-US" sz="2400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43645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Helvetica Neue"/>
                <a:cs typeface="Helvetica Neue"/>
              </a:rPr>
              <a:t>Similarity Spaces: </a:t>
            </a:r>
            <a:r>
              <a:rPr lang="en-US" sz="3600" dirty="0" err="1">
                <a:latin typeface="Helvetica Neue"/>
                <a:cs typeface="Helvetica Neue"/>
              </a:rPr>
              <a:t>Tversky’s</a:t>
            </a:r>
            <a:r>
              <a:rPr lang="en-US" sz="3600" dirty="0">
                <a:latin typeface="Helvetica Neue"/>
                <a:cs typeface="Helvetica Neue"/>
              </a:rPr>
              <a:t> Critique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latin typeface="Helvetica Neue"/>
                <a:cs typeface="Helvetica Neue"/>
              </a:rPr>
              <a:t>Similarity judgments appear to violate certain principles of metric spaces</a:t>
            </a:r>
          </a:p>
          <a:p>
            <a:pPr lvl="1"/>
            <a:r>
              <a:rPr lang="en-US" dirty="0">
                <a:latin typeface="Helvetica Neue"/>
                <a:cs typeface="Helvetica Neue"/>
              </a:rPr>
              <a:t>Similarities are often asymmetric</a:t>
            </a:r>
          </a:p>
          <a:p>
            <a:pPr lvl="1"/>
            <a:endParaRPr lang="en-US" dirty="0">
              <a:latin typeface="Helvetica Neue"/>
              <a:cs typeface="Helvetica Neue"/>
            </a:endParaRPr>
          </a:p>
          <a:p>
            <a:pPr lvl="1"/>
            <a:endParaRPr lang="en-US" dirty="0">
              <a:latin typeface="Helvetica Neue"/>
              <a:cs typeface="Helvetica Neue"/>
            </a:endParaRPr>
          </a:p>
          <a:p>
            <a:pPr lvl="1"/>
            <a:r>
              <a:rPr lang="en-US" dirty="0">
                <a:latin typeface="Helvetica Neue"/>
                <a:cs typeface="Helvetica Neue"/>
              </a:rPr>
              <a:t>The triangle inequality* does not always hold</a:t>
            </a:r>
          </a:p>
          <a:p>
            <a:pPr lvl="1"/>
            <a:endParaRPr lang="en-US" dirty="0">
              <a:latin typeface="Helvetica Neue"/>
              <a:cs typeface="Helvetica Neue"/>
            </a:endParaRPr>
          </a:p>
          <a:p>
            <a:pPr lvl="1"/>
            <a:endParaRPr lang="en-US" dirty="0">
              <a:latin typeface="Helvetica Neue"/>
              <a:cs typeface="Helvetica Neue"/>
            </a:endParaRPr>
          </a:p>
          <a:p>
            <a:pPr lvl="1"/>
            <a:endParaRPr lang="en-US" dirty="0">
              <a:latin typeface="Helvetica Neue"/>
              <a:cs typeface="Helvetica Neue"/>
            </a:endParaRPr>
          </a:p>
          <a:p>
            <a:pPr lvl="1"/>
            <a:r>
              <a:rPr lang="en-US" dirty="0">
                <a:latin typeface="Helvetica Neue"/>
                <a:cs typeface="Helvetica Neue"/>
              </a:rPr>
              <a:t>Realistic similarity neighborhoods cannot be reproduced in low-dimensional spaces</a:t>
            </a:r>
          </a:p>
        </p:txBody>
      </p:sp>
      <p:pic>
        <p:nvPicPr>
          <p:cNvPr id="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97" b="89844" l="26042" r="8046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501" r="12500"/>
          <a:stretch>
            <a:fillRect/>
          </a:stretch>
        </p:blipFill>
        <p:spPr bwMode="auto">
          <a:xfrm>
            <a:off x="4154954" y="4141917"/>
            <a:ext cx="1090283" cy="1068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5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9659" y="4041704"/>
            <a:ext cx="1113481" cy="1169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7" name="Picture 6" descr="lightbulb.jp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917" b="90000" l="9948" r="8979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886" y="4155056"/>
            <a:ext cx="750661" cy="943239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2293185" y="4141917"/>
            <a:ext cx="2952052" cy="956378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154954" y="4155056"/>
            <a:ext cx="3048186" cy="956378"/>
          </a:xfrm>
          <a:prstGeom prst="roundRect">
            <a:avLst/>
          </a:prstGeom>
          <a:noFill/>
          <a:ln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Box 13"/>
          <p:cNvSpPr txBox="1">
            <a:spLocks noChangeArrowheads="1"/>
          </p:cNvSpPr>
          <p:nvPr/>
        </p:nvSpPr>
        <p:spPr bwMode="auto">
          <a:xfrm>
            <a:off x="5838754" y="6376641"/>
            <a:ext cx="460396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lvl="1" algn="l" eaLnBrk="1" hangingPunct="1">
              <a:spcBef>
                <a:spcPct val="20000"/>
              </a:spcBef>
              <a:defRPr/>
            </a:pPr>
            <a:r>
              <a:rPr lang="en-US" sz="2000" dirty="0">
                <a:latin typeface="Helvetica Neue"/>
                <a:cs typeface="Helvetica Neue"/>
              </a:rPr>
              <a:t>* </a:t>
            </a:r>
            <a:r>
              <a:rPr lang="en-US" sz="2000" i="1" dirty="0">
                <a:latin typeface="Helvetica Neue"/>
                <a:cs typeface="Helvetica Neue"/>
              </a:rPr>
              <a:t>d</a:t>
            </a:r>
            <a:r>
              <a:rPr lang="en-US" sz="2000" dirty="0">
                <a:latin typeface="Helvetica Neue"/>
                <a:cs typeface="Helvetica Neue"/>
              </a:rPr>
              <a:t>(</a:t>
            </a:r>
            <a:r>
              <a:rPr lang="en-US" sz="2000" i="1" dirty="0" err="1">
                <a:latin typeface="Helvetica Neue"/>
                <a:cs typeface="Helvetica Neue"/>
              </a:rPr>
              <a:t>a</a:t>
            </a:r>
            <a:r>
              <a:rPr lang="en-US" sz="2000" dirty="0" err="1">
                <a:latin typeface="Helvetica Neue"/>
                <a:cs typeface="Helvetica Neue"/>
              </a:rPr>
              <a:t>,</a:t>
            </a:r>
            <a:r>
              <a:rPr lang="en-US" sz="2000" i="1" dirty="0" err="1">
                <a:latin typeface="Helvetica Neue"/>
                <a:cs typeface="Helvetica Neue"/>
              </a:rPr>
              <a:t>c</a:t>
            </a:r>
            <a:r>
              <a:rPr lang="en-US" sz="2000" dirty="0">
                <a:latin typeface="Helvetica Neue"/>
                <a:cs typeface="Helvetica Neue"/>
              </a:rPr>
              <a:t>) </a:t>
            </a:r>
            <a:r>
              <a:rPr lang="en-US" sz="2000" dirty="0">
                <a:latin typeface="Helvetica Neue"/>
                <a:cs typeface="Helvetica Neue"/>
                <a:sym typeface="Symbol" charset="0"/>
              </a:rPr>
              <a:t></a:t>
            </a:r>
            <a:r>
              <a:rPr lang="en-US" sz="2000" dirty="0">
                <a:latin typeface="Helvetica Neue"/>
                <a:cs typeface="Helvetica Neue"/>
              </a:rPr>
              <a:t> </a:t>
            </a:r>
            <a:r>
              <a:rPr lang="en-US" sz="2000" i="1" dirty="0">
                <a:latin typeface="Helvetica Neue"/>
                <a:cs typeface="Helvetica Neue"/>
              </a:rPr>
              <a:t>d</a:t>
            </a:r>
            <a:r>
              <a:rPr lang="en-US" sz="2000" dirty="0">
                <a:latin typeface="Helvetica Neue"/>
                <a:cs typeface="Helvetica Neue"/>
              </a:rPr>
              <a:t>(</a:t>
            </a:r>
            <a:r>
              <a:rPr lang="en-US" sz="2000" i="1" dirty="0" err="1">
                <a:latin typeface="Helvetica Neue"/>
                <a:cs typeface="Helvetica Neue"/>
              </a:rPr>
              <a:t>a</a:t>
            </a:r>
            <a:r>
              <a:rPr lang="en-US" sz="2000" dirty="0" err="1">
                <a:latin typeface="Helvetica Neue"/>
                <a:cs typeface="Helvetica Neue"/>
              </a:rPr>
              <a:t>,</a:t>
            </a:r>
            <a:r>
              <a:rPr lang="en-US" sz="2000" i="1" dirty="0" err="1">
                <a:latin typeface="Helvetica Neue"/>
                <a:cs typeface="Helvetica Neue"/>
              </a:rPr>
              <a:t>b</a:t>
            </a:r>
            <a:r>
              <a:rPr lang="en-US" sz="2000" dirty="0">
                <a:latin typeface="Helvetica Neue"/>
                <a:cs typeface="Helvetica Neue"/>
              </a:rPr>
              <a:t>) + </a:t>
            </a:r>
            <a:r>
              <a:rPr lang="en-US" sz="2000" i="1" dirty="0">
                <a:latin typeface="Helvetica Neue"/>
                <a:cs typeface="Helvetica Neue"/>
              </a:rPr>
              <a:t>d</a:t>
            </a:r>
            <a:r>
              <a:rPr lang="en-US" sz="2000" dirty="0">
                <a:latin typeface="Helvetica Neue"/>
                <a:cs typeface="Helvetica Neue"/>
              </a:rPr>
              <a:t>(</a:t>
            </a:r>
            <a:r>
              <a:rPr lang="en-US" sz="2000" i="1" dirty="0" err="1">
                <a:latin typeface="Helvetica Neue"/>
                <a:cs typeface="Helvetica Neue"/>
              </a:rPr>
              <a:t>b</a:t>
            </a:r>
            <a:r>
              <a:rPr lang="en-US" sz="2000" dirty="0" err="1">
                <a:latin typeface="Helvetica Neue"/>
                <a:cs typeface="Helvetica Neue"/>
              </a:rPr>
              <a:t>,</a:t>
            </a:r>
            <a:r>
              <a:rPr lang="en-US" sz="2000" i="1" dirty="0" err="1">
                <a:latin typeface="Helvetica Neue"/>
                <a:cs typeface="Helvetica Neue"/>
              </a:rPr>
              <a:t>c</a:t>
            </a:r>
            <a:r>
              <a:rPr lang="en-US" sz="2000" dirty="0">
                <a:latin typeface="Helvetica Neue"/>
                <a:cs typeface="Helvetica Neue"/>
              </a:rPr>
              <a:t>)</a:t>
            </a:r>
          </a:p>
        </p:txBody>
      </p:sp>
      <p:pic>
        <p:nvPicPr>
          <p:cNvPr id="13" name="Picture 12" descr="horse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5459" y="2857866"/>
            <a:ext cx="779495" cy="670366"/>
          </a:xfrm>
          <a:prstGeom prst="rect">
            <a:avLst/>
          </a:prstGeom>
        </p:spPr>
      </p:pic>
      <p:pic>
        <p:nvPicPr>
          <p:cNvPr id="14" name="Picture 13" descr="Camel-Pictures-Coloring-Pages.gi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785542" y="2858950"/>
            <a:ext cx="733045" cy="757487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2751800" y="3051920"/>
            <a:ext cx="458633" cy="282258"/>
          </a:xfrm>
          <a:prstGeom prst="rightArrow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462854" y="2753142"/>
            <a:ext cx="4401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&gt;</a:t>
            </a:r>
          </a:p>
        </p:txBody>
      </p:sp>
      <p:pic>
        <p:nvPicPr>
          <p:cNvPr id="17" name="Picture 16" descr="horse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392" y="2798573"/>
            <a:ext cx="779495" cy="670366"/>
          </a:xfrm>
          <a:prstGeom prst="rect">
            <a:avLst/>
          </a:prstGeom>
        </p:spPr>
      </p:pic>
      <p:pic>
        <p:nvPicPr>
          <p:cNvPr id="18" name="Picture 17" descr="Camel-Pictures-Coloring-Pages.gi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23475" y="2799657"/>
            <a:ext cx="733045" cy="757487"/>
          </a:xfrm>
          <a:prstGeom prst="rect">
            <a:avLst/>
          </a:prstGeom>
        </p:spPr>
      </p:pic>
      <p:sp>
        <p:nvSpPr>
          <p:cNvPr id="19" name="Right Arrow 18"/>
          <p:cNvSpPr/>
          <p:nvPr/>
        </p:nvSpPr>
        <p:spPr>
          <a:xfrm rot="10800000">
            <a:off x="6089659" y="3051920"/>
            <a:ext cx="458633" cy="282258"/>
          </a:xfrm>
          <a:prstGeom prst="rightArrow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43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15" grpId="0" animBg="1"/>
      <p:bldP spid="16" grpId="0"/>
      <p:bldP spid="1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560" y="62946"/>
            <a:ext cx="8229600" cy="1143000"/>
          </a:xfrm>
        </p:spPr>
        <p:txBody>
          <a:bodyPr/>
          <a:lstStyle/>
          <a:p>
            <a:r>
              <a:rPr lang="en-US" dirty="0" err="1">
                <a:latin typeface="Helvetica Neue"/>
                <a:cs typeface="Helvetica Neue"/>
              </a:rPr>
              <a:t>Tversky’s</a:t>
            </a:r>
            <a:r>
              <a:rPr lang="en-US" dirty="0">
                <a:latin typeface="Helvetica Neue"/>
                <a:cs typeface="Helvetica Neue"/>
              </a:rPr>
              <a:t> Contrast Model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685800" y="2103954"/>
            <a:ext cx="8143875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r>
              <a:rPr lang="en-US" sz="2800" dirty="0">
                <a:solidFill>
                  <a:srgbClr val="0000FF"/>
                </a:solidFill>
                <a:latin typeface="Arial" charset="0"/>
                <a:ea typeface="ＭＳ Ｐゴシック" charset="0"/>
                <a:cs typeface="ＭＳ Ｐゴシック" charset="0"/>
              </a:rPr>
              <a:t>Cat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             </a:t>
            </a:r>
            <a:r>
              <a:rPr lang="en-US" sz="2800" dirty="0">
                <a:solidFill>
                  <a:srgbClr val="FF0000"/>
                </a:solidFill>
                <a:latin typeface="Arial" charset="0"/>
                <a:ea typeface="ＭＳ Ｐゴシック" charset="0"/>
                <a:cs typeface="ＭＳ Ｐゴシック" charset="0"/>
              </a:rPr>
              <a:t>Dog</a:t>
            </a:r>
          </a:p>
          <a:p>
            <a:pPr>
              <a:buFontTx/>
              <a:buNone/>
            </a:pPr>
            <a:endParaRPr lang="en-US" sz="2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Tx/>
              <a:buNone/>
            </a:pPr>
            <a:endParaRPr lang="en-US" sz="20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>
              <a:buFontTx/>
              <a:buNone/>
            </a:pPr>
            <a:r>
              <a:rPr lang="en-US" sz="2400" i="1" dirty="0">
                <a:latin typeface="Times New Roman" charset="0"/>
                <a:ea typeface="ＭＳ Ｐゴシック" charset="0"/>
              </a:rPr>
              <a:t>A</a:t>
            </a:r>
            <a:r>
              <a:rPr lang="en-US" sz="2400" dirty="0">
                <a:latin typeface="Arial" charset="0"/>
                <a:ea typeface="ＭＳ Ｐゴシック" charset="0"/>
              </a:rPr>
              <a:t>: set of features for the </a:t>
            </a:r>
            <a:r>
              <a:rPr lang="en-US" sz="2400" dirty="0">
                <a:solidFill>
                  <a:srgbClr val="0000FF"/>
                </a:solidFill>
                <a:latin typeface="Arial" charset="0"/>
                <a:ea typeface="ＭＳ Ｐゴシック" charset="0"/>
              </a:rPr>
              <a:t>cat</a:t>
            </a:r>
          </a:p>
          <a:p>
            <a:pPr lvl="1">
              <a:buFontTx/>
              <a:buNone/>
            </a:pPr>
            <a:r>
              <a:rPr lang="en-US" sz="2400" i="1" dirty="0">
                <a:latin typeface="Times New Roman" charset="0"/>
                <a:ea typeface="ＭＳ Ｐゴシック" charset="0"/>
              </a:rPr>
              <a:t>B</a:t>
            </a:r>
            <a:r>
              <a:rPr lang="en-US" sz="2400" dirty="0">
                <a:latin typeface="Arial" charset="0"/>
                <a:ea typeface="ＭＳ Ｐゴシック" charset="0"/>
              </a:rPr>
              <a:t>: set of features for the </a:t>
            </a:r>
            <a:r>
              <a:rPr lang="en-US" sz="2400" dirty="0">
                <a:solidFill>
                  <a:srgbClr val="FF0000"/>
                </a:solidFill>
                <a:latin typeface="Arial" charset="0"/>
                <a:ea typeface="ＭＳ Ｐゴシック" charset="0"/>
              </a:rPr>
              <a:t>dog </a:t>
            </a:r>
            <a:endParaRPr lang="en-US" sz="2400" i="1" dirty="0">
              <a:solidFill>
                <a:srgbClr val="FF0000"/>
              </a:solidFill>
              <a:latin typeface="Times New Roman" charset="0"/>
              <a:ea typeface="ＭＳ Ｐゴシック" charset="0"/>
            </a:endParaRPr>
          </a:p>
          <a:p>
            <a:pPr lvl="1">
              <a:buFontTx/>
              <a:buNone/>
            </a:pPr>
            <a:r>
              <a:rPr lang="en-US" sz="2400" i="1" dirty="0">
                <a:latin typeface="Times New Roman" charset="0"/>
                <a:ea typeface="ＭＳ Ｐゴシック" charset="0"/>
              </a:rPr>
              <a:t>f</a:t>
            </a:r>
            <a:r>
              <a:rPr lang="en-US" sz="2400" dirty="0">
                <a:latin typeface="Times New Roman" charset="0"/>
                <a:ea typeface="ＭＳ Ｐゴシック" charset="0"/>
              </a:rPr>
              <a:t>: </a:t>
            </a:r>
            <a:r>
              <a:rPr lang="en-US" sz="2400" dirty="0">
                <a:latin typeface="Arial" charset="0"/>
                <a:ea typeface="ＭＳ Ｐゴシック" charset="0"/>
              </a:rPr>
              <a:t>function from sets to numbers (typically additive)</a:t>
            </a:r>
          </a:p>
          <a:p>
            <a:pPr lvl="1">
              <a:buFontTx/>
              <a:buNone/>
            </a:pPr>
            <a:r>
              <a:rPr lang="en-US" sz="2400" i="1" dirty="0">
                <a:latin typeface="Symbol" charset="0"/>
                <a:ea typeface="ＭＳ Ｐゴシック" charset="0"/>
                <a:sym typeface="Symbol" charset="0"/>
              </a:rPr>
              <a:t></a:t>
            </a:r>
            <a:r>
              <a:rPr lang="en-US" sz="2400" dirty="0">
                <a:latin typeface="Symbol" charset="0"/>
                <a:ea typeface="ＭＳ Ｐゴシック" charset="0"/>
                <a:sym typeface="Symbol" charset="0"/>
              </a:rPr>
              <a:t></a:t>
            </a:r>
            <a:r>
              <a:rPr lang="en-US" sz="2400" i="1" dirty="0">
                <a:latin typeface="Symbol" charset="0"/>
                <a:ea typeface="ＭＳ Ｐゴシック" charset="0"/>
                <a:sym typeface="Symbol" charset="0"/>
              </a:rPr>
              <a:t></a:t>
            </a:r>
            <a:r>
              <a:rPr lang="en-US" sz="2400" dirty="0">
                <a:latin typeface="Symbol" charset="0"/>
                <a:ea typeface="ＭＳ Ｐゴシック" charset="0"/>
                <a:sym typeface="Symbol" charset="0"/>
              </a:rPr>
              <a:t></a:t>
            </a:r>
            <a:r>
              <a:rPr lang="en-US" sz="2400" i="1" dirty="0">
                <a:latin typeface="Times New Roman" charset="0"/>
                <a:ea typeface="ＭＳ Ｐゴシック" charset="0"/>
              </a:rPr>
              <a:t> </a:t>
            </a:r>
            <a:r>
              <a:rPr lang="en-US" sz="2400" i="1" dirty="0">
                <a:latin typeface="Symbol" charset="0"/>
                <a:ea typeface="ＭＳ Ｐゴシック" charset="0"/>
                <a:sym typeface="Symbol" charset="0"/>
              </a:rPr>
              <a:t> </a:t>
            </a:r>
            <a:r>
              <a:rPr lang="en-US" sz="2400" dirty="0">
                <a:latin typeface="Times New Roman" charset="0"/>
                <a:ea typeface="ＭＳ Ｐゴシック" charset="0"/>
              </a:rPr>
              <a:t>: </a:t>
            </a:r>
            <a:r>
              <a:rPr lang="en-US" sz="2400" dirty="0">
                <a:latin typeface="Arial" charset="0"/>
                <a:ea typeface="ＭＳ Ｐゴシック" charset="0"/>
              </a:rPr>
              <a:t>free parameters, all </a:t>
            </a:r>
            <a:r>
              <a:rPr lang="en-US" sz="2400" dirty="0">
                <a:latin typeface="Arial" charset="0"/>
                <a:ea typeface="ＭＳ Ｐゴシック" charset="0"/>
                <a:sym typeface="Symbol" charset="0"/>
              </a:rPr>
              <a:t> </a:t>
            </a:r>
            <a:r>
              <a:rPr lang="en-US" sz="2400" dirty="0">
                <a:latin typeface="Times New Roman" charset="0"/>
                <a:ea typeface="ＭＳ Ｐゴシック" charset="0"/>
              </a:rPr>
              <a:t>0</a:t>
            </a:r>
            <a:endParaRPr lang="en-US" sz="2400" i="1" dirty="0">
              <a:latin typeface="Arial" charset="0"/>
              <a:ea typeface="ＭＳ Ｐゴシック" charset="0"/>
            </a:endParaRPr>
          </a:p>
          <a:p>
            <a:pPr lvl="1">
              <a:buFontTx/>
              <a:buNone/>
            </a:pP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4316424" y="1325731"/>
            <a:ext cx="2134409" cy="2134409"/>
          </a:xfrm>
          <a:prstGeom prst="ellipse">
            <a:avLst/>
          </a:prstGeom>
          <a:solidFill>
            <a:srgbClr val="3366FF">
              <a:alpha val="42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Box 20"/>
          <p:cNvSpPr txBox="1">
            <a:spLocks noChangeArrowheads="1"/>
          </p:cNvSpPr>
          <p:nvPr/>
        </p:nvSpPr>
        <p:spPr bwMode="auto">
          <a:xfrm>
            <a:off x="4480045" y="2140001"/>
            <a:ext cx="8937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i="1" dirty="0">
                <a:latin typeface="Times New Roman" charset="0"/>
              </a:rPr>
              <a:t>A</a:t>
            </a:r>
            <a:r>
              <a:rPr lang="en-US" dirty="0"/>
              <a:t> </a:t>
            </a:r>
            <a:r>
              <a:rPr lang="en-US" dirty="0">
                <a:sym typeface="Symbol" charset="0"/>
              </a:rPr>
              <a:t></a:t>
            </a:r>
            <a:r>
              <a:rPr lang="en-US" dirty="0"/>
              <a:t> </a:t>
            </a:r>
            <a:r>
              <a:rPr lang="en-US" i="1" dirty="0">
                <a:latin typeface="Times New Roman" charset="0"/>
              </a:rPr>
              <a:t>B</a:t>
            </a:r>
            <a:endParaRPr lang="en-US" dirty="0"/>
          </a:p>
        </p:txBody>
      </p:sp>
      <p:sp>
        <p:nvSpPr>
          <p:cNvPr id="10" name="Text Box 21"/>
          <p:cNvSpPr txBox="1">
            <a:spLocks noChangeArrowheads="1"/>
          </p:cNvSpPr>
          <p:nvPr/>
        </p:nvSpPr>
        <p:spPr bwMode="auto">
          <a:xfrm>
            <a:off x="6687903" y="2119873"/>
            <a:ext cx="8937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i="1" dirty="0">
                <a:latin typeface="Times New Roman" charset="0"/>
              </a:rPr>
              <a:t>B</a:t>
            </a:r>
            <a:r>
              <a:rPr lang="en-US" dirty="0"/>
              <a:t> </a:t>
            </a:r>
            <a:r>
              <a:rPr lang="en-US" dirty="0">
                <a:sym typeface="Symbol" charset="0"/>
              </a:rPr>
              <a:t></a:t>
            </a:r>
            <a:r>
              <a:rPr lang="en-US" dirty="0"/>
              <a:t> </a:t>
            </a:r>
            <a:r>
              <a:rPr lang="en-US" i="1" dirty="0">
                <a:latin typeface="Times New Roman" charset="0"/>
              </a:rPr>
              <a:t>A</a:t>
            </a:r>
            <a:endParaRPr lang="en-US" dirty="0"/>
          </a:p>
        </p:txBody>
      </p:sp>
      <p:sp>
        <p:nvSpPr>
          <p:cNvPr id="11" name="Text Box 22"/>
          <p:cNvSpPr txBox="1">
            <a:spLocks noChangeArrowheads="1"/>
          </p:cNvSpPr>
          <p:nvPr/>
        </p:nvSpPr>
        <p:spPr bwMode="auto">
          <a:xfrm>
            <a:off x="5540397" y="2129184"/>
            <a:ext cx="9604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i="1" dirty="0">
                <a:latin typeface="Times New Roman" charset="0"/>
              </a:rPr>
              <a:t>A</a:t>
            </a:r>
            <a:r>
              <a:rPr lang="en-US" dirty="0"/>
              <a:t> </a:t>
            </a:r>
            <a:r>
              <a:rPr lang="en-US" dirty="0">
                <a:sym typeface="Symbol" charset="0"/>
              </a:rPr>
              <a:t></a:t>
            </a:r>
            <a:r>
              <a:rPr lang="en-US" dirty="0"/>
              <a:t> </a:t>
            </a:r>
            <a:r>
              <a:rPr lang="en-US" i="1" dirty="0">
                <a:latin typeface="Times New Roman" charset="0"/>
              </a:rPr>
              <a:t>B</a:t>
            </a:r>
            <a:endParaRPr lang="en-US" dirty="0"/>
          </a:p>
        </p:txBody>
      </p:sp>
      <p:graphicFrame>
        <p:nvGraphicFramePr>
          <p:cNvPr id="12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7732568"/>
              </p:ext>
            </p:extLst>
          </p:nvPr>
        </p:nvGraphicFramePr>
        <p:xfrm>
          <a:off x="914400" y="3891066"/>
          <a:ext cx="7205663" cy="461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Equation" r:id="rId4" imgW="2781300" imgH="177800" progId="Equation.3">
                  <p:embed/>
                </p:oleObj>
              </mc:Choice>
              <mc:Fallback>
                <p:oleObj name="Equation" r:id="rId4" imgW="27813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3891066"/>
                        <a:ext cx="7205663" cy="461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Oval 15"/>
          <p:cNvSpPr/>
          <p:nvPr/>
        </p:nvSpPr>
        <p:spPr>
          <a:xfrm>
            <a:off x="5586485" y="1350264"/>
            <a:ext cx="2134409" cy="2134409"/>
          </a:xfrm>
          <a:prstGeom prst="ellipse">
            <a:avLst/>
          </a:prstGeom>
          <a:solidFill>
            <a:srgbClr val="FF0000">
              <a:alpha val="27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082468" y="96105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 New Roman" charset="0"/>
                <a:ea typeface="ＭＳ Ｐゴシック" charset="0"/>
              </a:rPr>
              <a:t>A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512214" y="980932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Times New Roman" charset="0"/>
                <a:ea typeface="ＭＳ Ｐゴシック" charset="0"/>
              </a:rPr>
              <a:t>B</a:t>
            </a:r>
            <a:endParaRPr lang="en-US" dirty="0"/>
          </a:p>
        </p:txBody>
      </p:sp>
      <p:pic>
        <p:nvPicPr>
          <p:cNvPr id="20" name="Picture 1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262" y="1836805"/>
            <a:ext cx="1536700" cy="1287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1" name="Picture 7" descr="puli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650" y="1891849"/>
            <a:ext cx="1524000" cy="1163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14619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Next Week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>
                <a:latin typeface="Helvetica Neue"/>
                <a:cs typeface="Helvetica Neue"/>
              </a:rPr>
              <a:t>I will be available to answer questions about Problem Set 2.</a:t>
            </a:r>
          </a:p>
        </p:txBody>
      </p:sp>
    </p:spTree>
    <p:extLst>
      <p:ext uri="{BB962C8B-B14F-4D97-AF65-F5344CB8AC3E}">
        <p14:creationId xmlns:p14="http://schemas.microsoft.com/office/powerpoint/2010/main" val="460784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600.465 - Intro to NLP - J. Eisner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E6E6AE-8451-4876-806C-41287A6E735D}" type="slidenum">
              <a:rPr lang="en-US" altLang="en-US"/>
              <a:pPr/>
              <a:t>4</a:t>
            </a:fld>
            <a:endParaRPr lang="en-US" altLang="en-US"/>
          </a:p>
        </p:txBody>
      </p:sp>
      <p:graphicFrame>
        <p:nvGraphicFramePr>
          <p:cNvPr id="428035" name="Object 3"/>
          <p:cNvGraphicFramePr>
            <a:graphicFrameLocks noChangeAspect="1"/>
          </p:cNvGraphicFramePr>
          <p:nvPr/>
        </p:nvGraphicFramePr>
        <p:xfrm>
          <a:off x="0" y="381000"/>
          <a:ext cx="9144000" cy="6315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Chart" r:id="rId3" imgW="5972413" imgH="4124682" progId="Excel.Chart.8">
                  <p:embed/>
                </p:oleObj>
              </mc:Choice>
              <mc:Fallback>
                <p:oleObj name="Chart" r:id="rId3" imgW="5972413" imgH="4124682" progId="Excel.Chart.8">
                  <p:embed/>
                  <p:pic>
                    <p:nvPicPr>
                      <p:cNvPr id="428035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381000"/>
                        <a:ext cx="9144000" cy="6315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 type="none" w="lg" len="lg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8036" name="Rectangle 4"/>
          <p:cNvSpPr>
            <a:spLocks noChangeArrowheads="1"/>
          </p:cNvSpPr>
          <p:nvPr/>
        </p:nvSpPr>
        <p:spPr bwMode="auto">
          <a:xfrm>
            <a:off x="1046163" y="76200"/>
            <a:ext cx="58547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kumimoji="1" lang="en-US" altLang="en-US">
                <a:latin typeface="Arial Black" panose="020B0A04020102020204" pitchFamily="34" charset="0"/>
              </a:rPr>
              <a:t>Guess the whole function</a:t>
            </a:r>
          </a:p>
        </p:txBody>
      </p:sp>
    </p:spTree>
    <p:extLst>
      <p:ext uri="{BB962C8B-B14F-4D97-AF65-F5344CB8AC3E}">
        <p14:creationId xmlns:p14="http://schemas.microsoft.com/office/powerpoint/2010/main" val="3744772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600.465 - Intro to NLP - J. Eisner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7FD0F09-77AB-48AF-B4B4-C3A50AEF33C5}" type="slidenum">
              <a:rPr lang="en-US" altLang="en-US"/>
              <a:pPr/>
              <a:t>5</a:t>
            </a:fld>
            <a:endParaRPr lang="en-US" altLang="en-US"/>
          </a:p>
        </p:txBody>
      </p:sp>
      <p:graphicFrame>
        <p:nvGraphicFramePr>
          <p:cNvPr id="429059" name="Object 3"/>
          <p:cNvGraphicFramePr>
            <a:graphicFrameLocks noChangeAspect="1"/>
          </p:cNvGraphicFramePr>
          <p:nvPr/>
        </p:nvGraphicFramePr>
        <p:xfrm>
          <a:off x="0" y="381000"/>
          <a:ext cx="9144000" cy="6315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Chart" r:id="rId3" imgW="5972413" imgH="4124682" progId="Excel.Chart.8">
                  <p:embed/>
                </p:oleObj>
              </mc:Choice>
              <mc:Fallback>
                <p:oleObj name="Chart" r:id="rId3" imgW="5972413" imgH="4124682" progId="Excel.Chart.8">
                  <p:embed/>
                  <p:pic>
                    <p:nvPicPr>
                      <p:cNvPr id="429059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381000"/>
                        <a:ext cx="9144000" cy="6315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 type="none" w="lg" len="lg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9060" name="Rectangle 4"/>
          <p:cNvSpPr>
            <a:spLocks noChangeArrowheads="1"/>
          </p:cNvSpPr>
          <p:nvPr/>
        </p:nvSpPr>
        <p:spPr bwMode="auto">
          <a:xfrm>
            <a:off x="1046163" y="76200"/>
            <a:ext cx="6756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kumimoji="1" lang="en-US" altLang="en-US">
                <a:latin typeface="Arial Black" panose="020B0A04020102020204" pitchFamily="34" charset="0"/>
              </a:rPr>
              <a:t>Another guess: Just as good?</a:t>
            </a:r>
          </a:p>
        </p:txBody>
      </p:sp>
    </p:spTree>
    <p:extLst>
      <p:ext uri="{BB962C8B-B14F-4D97-AF65-F5344CB8AC3E}">
        <p14:creationId xmlns:p14="http://schemas.microsoft.com/office/powerpoint/2010/main" val="915821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600.465 - Intro to NLP - J. Eisner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6E6BCD-0A27-4E60-99D3-E84AFD349319}" type="slidenum">
              <a:rPr lang="en-US" altLang="en-US"/>
              <a:pPr/>
              <a:t>6</a:t>
            </a:fld>
            <a:endParaRPr lang="en-US" altLang="en-US"/>
          </a:p>
        </p:txBody>
      </p:sp>
      <p:graphicFrame>
        <p:nvGraphicFramePr>
          <p:cNvPr id="430083" name="Object 3"/>
          <p:cNvGraphicFramePr>
            <a:graphicFrameLocks noChangeAspect="1"/>
          </p:cNvGraphicFramePr>
          <p:nvPr/>
        </p:nvGraphicFramePr>
        <p:xfrm>
          <a:off x="0" y="396875"/>
          <a:ext cx="9144000" cy="6308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Chart" r:id="rId3" imgW="5963245" imgH="4115098" progId="Excel.Chart.8">
                  <p:embed/>
                </p:oleObj>
              </mc:Choice>
              <mc:Fallback>
                <p:oleObj name="Chart" r:id="rId3" imgW="5963245" imgH="4115098" progId="Excel.Chart.8">
                  <p:embed/>
                  <p:pic>
                    <p:nvPicPr>
                      <p:cNvPr id="430083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396875"/>
                        <a:ext cx="9144000" cy="6308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 type="none" w="lg" len="lg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084" name="Rectangle 4"/>
          <p:cNvSpPr>
            <a:spLocks noChangeArrowheads="1"/>
          </p:cNvSpPr>
          <p:nvPr/>
        </p:nvSpPr>
        <p:spPr bwMode="auto">
          <a:xfrm>
            <a:off x="1046163" y="76200"/>
            <a:ext cx="64008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kumimoji="1" lang="en-US" altLang="en-US">
                <a:latin typeface="Arial Black" panose="020B0A04020102020204" pitchFamily="34" charset="0"/>
              </a:rPr>
              <a:t>More data needed to decide</a:t>
            </a:r>
          </a:p>
        </p:txBody>
      </p:sp>
    </p:spTree>
    <p:extLst>
      <p:ext uri="{BB962C8B-B14F-4D97-AF65-F5344CB8AC3E}">
        <p14:creationId xmlns:p14="http://schemas.microsoft.com/office/powerpoint/2010/main" val="3572183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altLang="en-US"/>
              <a:t>600.465 - Intro to NLP - J. Eisner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A63582E-D834-4128-A11E-A74467A0BB22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410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/>
              <a:t>Poverty of the Stimulus (1957)</a:t>
            </a:r>
          </a:p>
        </p:txBody>
      </p:sp>
      <p:sp>
        <p:nvSpPr>
          <p:cNvPr id="41062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3048000"/>
            <a:ext cx="8178800" cy="3276600"/>
          </a:xfrm>
          <a:noFill/>
          <a:ln/>
        </p:spPr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Children listen to language</a:t>
            </a:r>
          </a:p>
          <a:p>
            <a:r>
              <a:rPr lang="en-US" altLang="en-US" dirty="0"/>
              <a:t>Children are corrected??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Children observe language in context</a:t>
            </a:r>
          </a:p>
          <a:p>
            <a:r>
              <a:rPr lang="en-US" altLang="en-US" dirty="0"/>
              <a:t>Children observe frequencies of language</a:t>
            </a:r>
          </a:p>
        </p:txBody>
      </p:sp>
      <p:sp>
        <p:nvSpPr>
          <p:cNvPr id="410630" name="Text Box 6"/>
          <p:cNvSpPr txBox="1">
            <a:spLocks noChangeArrowheads="1"/>
          </p:cNvSpPr>
          <p:nvPr/>
        </p:nvSpPr>
        <p:spPr bwMode="auto">
          <a:xfrm>
            <a:off x="381000" y="1447800"/>
            <a:ext cx="8458200" cy="1373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 type="none" w="lg" len="lg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2800" b="1">
                <a:solidFill>
                  <a:srgbClr val="3399FF"/>
                </a:solidFill>
                <a:latin typeface="Times New Roman" panose="02020603050405020304" pitchFamily="18" charset="0"/>
              </a:rPr>
              <a:t>Chomsky: </a:t>
            </a:r>
            <a:r>
              <a:rPr lang="en-US" altLang="en-US" sz="2800">
                <a:solidFill>
                  <a:srgbClr val="3399FF"/>
                </a:solidFill>
                <a:latin typeface="Times New Roman" panose="02020603050405020304" pitchFamily="18" charset="0"/>
              </a:rPr>
              <a:t>Just like polynomials: never enough data unless you know something in advance.  So kids must be born knowing what to expect in language.</a:t>
            </a:r>
          </a:p>
        </p:txBody>
      </p:sp>
    </p:spTree>
    <p:extLst>
      <p:ext uri="{BB962C8B-B14F-4D97-AF65-F5344CB8AC3E}">
        <p14:creationId xmlns:p14="http://schemas.microsoft.com/office/powerpoint/2010/main" val="3504218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06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06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630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Plato’s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b="1" dirty="0">
                <a:latin typeface="Helvetica Neue"/>
                <a:cs typeface="Helvetica Neue"/>
              </a:rPr>
              <a:t>General problem:</a:t>
            </a:r>
            <a:r>
              <a:rPr lang="en-US" altLang="ja-JP" dirty="0">
                <a:latin typeface="Helvetica Neue"/>
                <a:cs typeface="Helvetica Neue"/>
              </a:rPr>
              <a:t> </a:t>
            </a:r>
          </a:p>
          <a:p>
            <a:pPr marL="400050" lvl="1" indent="0">
              <a:buNone/>
            </a:pPr>
            <a:r>
              <a:rPr lang="en-US" altLang="ja-JP" dirty="0">
                <a:latin typeface="Helvetica Neue"/>
                <a:cs typeface="Helvetica Neue"/>
              </a:rPr>
              <a:t>How are humans, whose experiences in the world are brief, personal, and limited, able to know as much as they do?</a:t>
            </a:r>
          </a:p>
          <a:p>
            <a:pPr marL="0" indent="0">
              <a:buNone/>
            </a:pPr>
            <a:endParaRPr lang="en-US" b="1" dirty="0">
              <a:latin typeface="Helvetica Neue"/>
              <a:cs typeface="Helvetica Neue"/>
            </a:endParaRPr>
          </a:p>
          <a:p>
            <a:pPr marL="0" indent="0">
              <a:buNone/>
            </a:pPr>
            <a:r>
              <a:rPr lang="en-US" b="1" dirty="0">
                <a:latin typeface="Helvetica Neue"/>
                <a:cs typeface="Helvetica Neue"/>
              </a:rPr>
              <a:t>Language version: </a:t>
            </a:r>
          </a:p>
          <a:p>
            <a:pPr marL="400050" lvl="1" indent="0">
              <a:buNone/>
            </a:pPr>
            <a:r>
              <a:rPr lang="en-US" altLang="ja-JP" dirty="0">
                <a:latin typeface="Helvetica Neue"/>
                <a:ea typeface="ＭＳ Ｐゴシック" charset="0"/>
                <a:cs typeface="Helvetica Neue"/>
              </a:rPr>
              <a:t>How are children able to learn the principles of a language given their limited experience?</a:t>
            </a:r>
            <a:endParaRPr lang="en-US" b="1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136285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Neue"/>
                <a:cs typeface="Helvetica Neue"/>
              </a:rPr>
              <a:t>Poverty of the Stimulus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Helvetica Neue"/>
                <a:ea typeface="ＭＳ Ｐゴシック" charset="0"/>
                <a:cs typeface="Helvetica Neue"/>
              </a:rPr>
              <a:t>Open Questions:</a:t>
            </a:r>
          </a:p>
          <a:p>
            <a:pPr lvl="1"/>
            <a:r>
              <a:rPr lang="en-US" sz="2000" dirty="0">
                <a:latin typeface="Helvetica Neue"/>
                <a:ea typeface="ＭＳ Ｐゴシック" charset="0"/>
                <a:cs typeface="Helvetica Neue"/>
              </a:rPr>
              <a:t>Is the premise valid?</a:t>
            </a:r>
          </a:p>
          <a:p>
            <a:pPr lvl="1"/>
            <a:r>
              <a:rPr lang="en-US" sz="2000" dirty="0">
                <a:latin typeface="Helvetica Neue"/>
                <a:ea typeface="ＭＳ Ｐゴシック" charset="0"/>
                <a:cs typeface="Helvetica Neue"/>
              </a:rPr>
              <a:t>What is meant by innate?</a:t>
            </a:r>
          </a:p>
          <a:p>
            <a:pPr lvl="1"/>
            <a:r>
              <a:rPr lang="en-US" sz="2000" dirty="0">
                <a:latin typeface="Helvetica Neue"/>
                <a:ea typeface="ＭＳ Ｐゴシック" charset="0"/>
                <a:cs typeface="Helvetica Neue"/>
              </a:rPr>
              <a:t>What constitutes learning?</a:t>
            </a:r>
          </a:p>
          <a:p>
            <a:pPr lvl="1"/>
            <a:endParaRPr lang="en-US" sz="2000" dirty="0">
              <a:latin typeface="Helvetica Neue"/>
              <a:cs typeface="Helvetica Neue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917267" y="2782957"/>
            <a:ext cx="3510308" cy="405747"/>
          </a:xfrm>
          <a:prstGeom prst="round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259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2614</TotalTime>
  <Words>1443</Words>
  <Application>Microsoft Office PowerPoint</Application>
  <PresentationFormat>On-screen Show (4:3)</PresentationFormat>
  <Paragraphs>257</Paragraphs>
  <Slides>36</Slides>
  <Notes>12</Notes>
  <HiddenSlides>1</HiddenSlides>
  <MMClips>1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ＭＳ Ｐゴシック</vt:lpstr>
      <vt:lpstr>Arial</vt:lpstr>
      <vt:lpstr>Arial Black</vt:lpstr>
      <vt:lpstr>Calibri</vt:lpstr>
      <vt:lpstr>Helvetica Neue</vt:lpstr>
      <vt:lpstr>Symbol</vt:lpstr>
      <vt:lpstr>Times New Roman</vt:lpstr>
      <vt:lpstr>Office Theme</vt:lpstr>
      <vt:lpstr>Chart</vt:lpstr>
      <vt:lpstr>Equation</vt:lpstr>
      <vt:lpstr>Computational Models of Cognition</vt:lpstr>
      <vt:lpstr>Outline</vt:lpstr>
      <vt:lpstr>PowerPoint Presentation</vt:lpstr>
      <vt:lpstr>PowerPoint Presentation</vt:lpstr>
      <vt:lpstr>PowerPoint Presentation</vt:lpstr>
      <vt:lpstr>PowerPoint Presentation</vt:lpstr>
      <vt:lpstr>Poverty of the Stimulus (1957)</vt:lpstr>
      <vt:lpstr>Plato’s Problem</vt:lpstr>
      <vt:lpstr>Poverty of the Stimulus</vt:lpstr>
      <vt:lpstr>Gold’s Theorem (1967)</vt:lpstr>
      <vt:lpstr>Language Identiﬁcation in the Limit A drama in 3 acts</vt:lpstr>
      <vt:lpstr>Prologue</vt:lpstr>
      <vt:lpstr>Act 1: Exposition</vt:lpstr>
      <vt:lpstr>PowerPoint Presentation</vt:lpstr>
      <vt:lpstr>Act 1: Exposition</vt:lpstr>
      <vt:lpstr>Act 2: Crisis</vt:lpstr>
      <vt:lpstr>PowerPoint Presentation</vt:lpstr>
      <vt:lpstr>Act 2: Crisis</vt:lpstr>
      <vt:lpstr>Act 2: Crisis</vt:lpstr>
      <vt:lpstr>Act 3: Resolution</vt:lpstr>
      <vt:lpstr>Gold’s Theorem: Proof Sketch</vt:lpstr>
      <vt:lpstr>PowerPoint Presentation</vt:lpstr>
      <vt:lpstr>Poverty of the Stimulus and Universal Grammar</vt:lpstr>
      <vt:lpstr>Open Questions</vt:lpstr>
      <vt:lpstr>Summary: Gold’s Theorem</vt:lpstr>
      <vt:lpstr>Questions?</vt:lpstr>
      <vt:lpstr>Problem of induction</vt:lpstr>
      <vt:lpstr>New riddle of induction</vt:lpstr>
      <vt:lpstr>Predictable predicates</vt:lpstr>
      <vt:lpstr>Goodman’s riddle</vt:lpstr>
      <vt:lpstr>Modeling Similarity Judgments</vt:lpstr>
      <vt:lpstr>Shepard’s Similarity Spaces</vt:lpstr>
      <vt:lpstr>Models of Similarity </vt:lpstr>
      <vt:lpstr>Similarity Spaces: Tversky’s Critique</vt:lpstr>
      <vt:lpstr>Tversky’s Contrast Model</vt:lpstr>
      <vt:lpstr>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Models of Cognition</dc:title>
  <dc:creator>David Bourgin</dc:creator>
  <cp:lastModifiedBy>rach0012@e.ntu.edu.sg</cp:lastModifiedBy>
  <cp:revision>113</cp:revision>
  <dcterms:created xsi:type="dcterms:W3CDTF">2015-02-23T02:54:16Z</dcterms:created>
  <dcterms:modified xsi:type="dcterms:W3CDTF">2016-09-26T07:32:07Z</dcterms:modified>
</cp:coreProperties>
</file>

<file path=docProps/thumbnail.jpeg>
</file>